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D86"/>
    <a:srgbClr val="5982CB"/>
    <a:srgbClr val="7385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350" y="78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353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610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532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333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770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425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66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76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2325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19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87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08DAF-8369-484C-A686-4F4E3950391A}" type="datetimeFigureOut">
              <a:rPr lang="fr-FR" smtClean="0"/>
              <a:pPr/>
              <a:t>09/09/2026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B100E-8E8D-4B16-BF85-499C6527AB4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09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F34A60-ACAA-4CFF-A4EC-74A52D3EFBE0}"/>
              </a:ext>
            </a:extLst>
          </p:cNvPr>
          <p:cNvSpPr/>
          <p:nvPr/>
        </p:nvSpPr>
        <p:spPr>
          <a:xfrm>
            <a:off x="3888816" y="0"/>
            <a:ext cx="6810948" cy="7559675"/>
          </a:xfrm>
          <a:prstGeom prst="rect">
            <a:avLst/>
          </a:prstGeom>
          <a:solidFill>
            <a:srgbClr val="0A3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E1FEFB0-54FD-4C25-AB5A-720EC6C8084F}"/>
              </a:ext>
            </a:extLst>
          </p:cNvPr>
          <p:cNvSpPr txBox="1"/>
          <p:nvPr/>
        </p:nvSpPr>
        <p:spPr>
          <a:xfrm>
            <a:off x="5345905" y="488715"/>
            <a:ext cx="4908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chemeClr val="bg1"/>
                </a:solidFill>
              </a:rPr>
              <a:t>CLASSIC MID’AMATEURS</a:t>
            </a:r>
          </a:p>
          <a:p>
            <a:pPr algn="ctr"/>
            <a:r>
              <a:rPr lang="fr-FR" sz="2000" dirty="0">
                <a:solidFill>
                  <a:schemeClr val="bg1"/>
                </a:solidFill>
              </a:rPr>
              <a:t>LE SAMEDI 10 ET DIMANCHE 11 octobre 2026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9D08C23-5EF4-4EF5-BEA9-8E1B4C292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6260" y="310939"/>
            <a:ext cx="620576" cy="8146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E0A002D-CF95-4B86-93E3-C449B7F6639C}"/>
              </a:ext>
            </a:extLst>
          </p:cNvPr>
          <p:cNvSpPr txBox="1"/>
          <p:nvPr/>
        </p:nvSpPr>
        <p:spPr>
          <a:xfrm>
            <a:off x="170875" y="231236"/>
            <a:ext cx="3473665" cy="4914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000" b="1" baseline="30000" dirty="0">
                <a:solidFill>
                  <a:schemeClr val="tx2">
                    <a:lumMod val="75000"/>
                  </a:schemeClr>
                </a:solidFill>
              </a:rPr>
              <a:t>BULLETIN D’INSCRIPTION </a:t>
            </a:r>
          </a:p>
          <a:p>
            <a:pPr>
              <a:lnSpc>
                <a:spcPct val="250000"/>
              </a:lnSpc>
            </a:pPr>
            <a:r>
              <a:rPr lang="fr-FR" sz="1600" baseline="30000" dirty="0"/>
              <a:t>Nom : </a:t>
            </a:r>
            <a:r>
              <a:rPr lang="fr-FR" sz="1100" baseline="30000" dirty="0"/>
              <a:t>.........................................................................................................................</a:t>
            </a:r>
            <a:endParaRPr lang="fr-FR" sz="1600" baseline="30000" dirty="0"/>
          </a:p>
          <a:p>
            <a:pPr>
              <a:lnSpc>
                <a:spcPct val="200000"/>
              </a:lnSpc>
            </a:pPr>
            <a:r>
              <a:rPr lang="fr-FR" sz="1600" baseline="30000" dirty="0"/>
              <a:t>Prénom : </a:t>
            </a:r>
            <a:r>
              <a:rPr lang="fr-FR" sz="1100" baseline="30000" dirty="0"/>
              <a:t>.................................................................................................................</a:t>
            </a:r>
            <a:endParaRPr lang="fr-FR" sz="1600" baseline="30000" dirty="0"/>
          </a:p>
          <a:p>
            <a:pPr>
              <a:lnSpc>
                <a:spcPct val="200000"/>
              </a:lnSpc>
            </a:pPr>
            <a:r>
              <a:rPr lang="fr-FR" sz="1600" baseline="30000" dirty="0"/>
              <a:t>Date de naissance : </a:t>
            </a:r>
            <a:r>
              <a:rPr lang="fr-FR" sz="1200" baseline="30000" dirty="0"/>
              <a:t>.......................... /........................... /.......................</a:t>
            </a:r>
            <a:endParaRPr lang="fr-FR" sz="1600" baseline="30000" dirty="0"/>
          </a:p>
          <a:p>
            <a:pPr algn="just">
              <a:lnSpc>
                <a:spcPct val="200000"/>
              </a:lnSpc>
            </a:pPr>
            <a:r>
              <a:rPr lang="fr-FR" sz="1600" baseline="30000" dirty="0"/>
              <a:t>Adresse : </a:t>
            </a:r>
            <a:r>
              <a:rPr lang="fr-FR" sz="1000" baseline="30000" dirty="0"/>
              <a:t>.................................................................................................................</a:t>
            </a:r>
            <a:endParaRPr lang="fr-FR" sz="1100" baseline="30000" dirty="0"/>
          </a:p>
          <a:p>
            <a:pPr algn="just">
              <a:lnSpc>
                <a:spcPct val="200000"/>
              </a:lnSpc>
            </a:pPr>
            <a:r>
              <a:rPr lang="fr-FR" sz="1100" baseline="30000" dirty="0"/>
              <a:t>..........................................................................................................................................</a:t>
            </a:r>
          </a:p>
          <a:p>
            <a:pPr>
              <a:lnSpc>
                <a:spcPct val="200000"/>
              </a:lnSpc>
            </a:pPr>
            <a:r>
              <a:rPr lang="fr-FR" sz="1600" baseline="30000" dirty="0"/>
              <a:t>Code postal : </a:t>
            </a:r>
            <a:r>
              <a:rPr lang="fr-FR" sz="1100" baseline="30000" dirty="0"/>
              <a:t>.....................................................................................................</a:t>
            </a:r>
            <a:r>
              <a:rPr lang="fr-FR" sz="1200" baseline="30000" dirty="0"/>
              <a:t>.</a:t>
            </a:r>
            <a:endParaRPr lang="fr-FR" sz="1600" baseline="30000" dirty="0"/>
          </a:p>
          <a:p>
            <a:pPr>
              <a:lnSpc>
                <a:spcPct val="200000"/>
              </a:lnSpc>
            </a:pPr>
            <a:r>
              <a:rPr lang="fr-FR" sz="1600" baseline="30000" dirty="0"/>
              <a:t>Ville : </a:t>
            </a:r>
            <a:r>
              <a:rPr lang="fr-FR" sz="1100" baseline="30000" dirty="0"/>
              <a:t>...........................................................................................................................</a:t>
            </a:r>
            <a:endParaRPr lang="fr-FR" sz="1600" baseline="30000" dirty="0"/>
          </a:p>
          <a:p>
            <a:pPr>
              <a:lnSpc>
                <a:spcPct val="200000"/>
              </a:lnSpc>
            </a:pPr>
            <a:r>
              <a:rPr lang="fr-FR" sz="1600" baseline="30000" dirty="0"/>
              <a:t>Téléphone : </a:t>
            </a:r>
            <a:r>
              <a:rPr lang="fr-FR" sz="1100" baseline="30000" dirty="0"/>
              <a:t>..........................................................................................................</a:t>
            </a:r>
            <a:endParaRPr lang="fr-FR" sz="1600" baseline="30000" dirty="0"/>
          </a:p>
          <a:p>
            <a:pPr>
              <a:lnSpc>
                <a:spcPct val="200000"/>
              </a:lnSpc>
            </a:pPr>
            <a:r>
              <a:rPr lang="fr-FR" sz="1600" baseline="30000" dirty="0"/>
              <a:t>Email : </a:t>
            </a:r>
            <a:r>
              <a:rPr lang="fr-FR" sz="1100" baseline="30000" dirty="0"/>
              <a:t>.......................................................................................................................</a:t>
            </a:r>
            <a:endParaRPr lang="fr-FR" sz="1600" baseline="30000" dirty="0"/>
          </a:p>
          <a:p>
            <a:pPr>
              <a:lnSpc>
                <a:spcPct val="200000"/>
              </a:lnSpc>
            </a:pPr>
            <a:r>
              <a:rPr lang="fr-FR" sz="1600" baseline="30000" dirty="0"/>
              <a:t>Index : </a:t>
            </a:r>
            <a:r>
              <a:rPr lang="fr-FR" sz="1100" baseline="30000" dirty="0"/>
              <a:t>........................................................................................................................</a:t>
            </a:r>
            <a:endParaRPr lang="fr-FR" sz="1600" baseline="30000" dirty="0"/>
          </a:p>
          <a:p>
            <a:pPr>
              <a:lnSpc>
                <a:spcPct val="200000"/>
              </a:lnSpc>
            </a:pPr>
            <a:r>
              <a:rPr lang="fr-FR" sz="1600" baseline="30000" dirty="0"/>
              <a:t>Club : </a:t>
            </a:r>
            <a:r>
              <a:rPr lang="fr-FR" sz="1100" baseline="30000" dirty="0"/>
              <a:t>..........................................................................................................................</a:t>
            </a:r>
            <a:endParaRPr lang="fr-FR" sz="1600" baseline="30000" dirty="0"/>
          </a:p>
          <a:p>
            <a:pPr>
              <a:lnSpc>
                <a:spcPct val="200000"/>
              </a:lnSpc>
            </a:pPr>
            <a:r>
              <a:rPr lang="fr-FR" sz="1600" baseline="30000" dirty="0"/>
              <a:t>Numéro de licence : </a:t>
            </a:r>
            <a:r>
              <a:rPr lang="fr-FR" sz="1200" baseline="30000" dirty="0"/>
              <a:t>.....................................................................................</a:t>
            </a:r>
            <a:endParaRPr lang="fr-FR" sz="1600" baseline="30000" dirty="0"/>
          </a:p>
          <a:p>
            <a:endParaRPr lang="fr-FR" b="1" baseline="30000" dirty="0">
              <a:latin typeface="Quicksand" panose="00000500000000000000" pitchFamily="2" charset="0"/>
            </a:endParaRPr>
          </a:p>
          <a:p>
            <a:pPr algn="ctr"/>
            <a:r>
              <a:rPr lang="fr-FR" sz="2000" b="1" baseline="30000" dirty="0">
                <a:solidFill>
                  <a:schemeClr val="tx2">
                    <a:lumMod val="75000"/>
                  </a:schemeClr>
                </a:solidFill>
              </a:rPr>
              <a:t>CLASSIC MID’AMATEURS 2026</a:t>
            </a:r>
            <a:endParaRPr lang="fr-FR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0471C1-09D5-4312-A00F-D9468221300A}"/>
              </a:ext>
            </a:extLst>
          </p:cNvPr>
          <p:cNvSpPr/>
          <p:nvPr/>
        </p:nvSpPr>
        <p:spPr>
          <a:xfrm>
            <a:off x="441435" y="5260928"/>
            <a:ext cx="157656" cy="15765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980075-B504-4C43-92CA-EB18F42DA87B}"/>
              </a:ext>
            </a:extLst>
          </p:cNvPr>
          <p:cNvSpPr/>
          <p:nvPr/>
        </p:nvSpPr>
        <p:spPr>
          <a:xfrm>
            <a:off x="441435" y="5634046"/>
            <a:ext cx="157656" cy="15765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44A918-0AC9-43AE-BC36-C7D381242714}"/>
              </a:ext>
            </a:extLst>
          </p:cNvPr>
          <p:cNvSpPr txBox="1"/>
          <p:nvPr/>
        </p:nvSpPr>
        <p:spPr>
          <a:xfrm>
            <a:off x="762001" y="5202944"/>
            <a:ext cx="2932386" cy="699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1600" baseline="30000" dirty="0"/>
              <a:t>Homme</a:t>
            </a:r>
          </a:p>
          <a:p>
            <a:pPr>
              <a:lnSpc>
                <a:spcPct val="200000"/>
              </a:lnSpc>
            </a:pPr>
            <a:r>
              <a:rPr lang="fr-FR" sz="1600" baseline="30000" dirty="0"/>
              <a:t>Femme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9A96C27-C98F-4BB6-81BE-9DBBE42855A7}"/>
              </a:ext>
            </a:extLst>
          </p:cNvPr>
          <p:cNvSpPr txBox="1"/>
          <p:nvPr/>
        </p:nvSpPr>
        <p:spPr>
          <a:xfrm>
            <a:off x="132172" y="5932474"/>
            <a:ext cx="379152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aseline="30000" dirty="0"/>
              <a:t>Ci-joint mon règlement à l’ordre de SAS Golf de Baugé.</a:t>
            </a:r>
          </a:p>
          <a:p>
            <a:endParaRPr lang="fr-FR" sz="1600" baseline="30000" dirty="0"/>
          </a:p>
          <a:p>
            <a:r>
              <a:rPr lang="fr-FR" sz="1600" baseline="30000" dirty="0"/>
              <a:t>        </a:t>
            </a:r>
            <a:r>
              <a:rPr lang="fr-FR" sz="1600" b="1" baseline="30000" dirty="0"/>
              <a:t>Autorise la diffusion d’images/photographies réalisées durant cet évènement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1600" baseline="30000" dirty="0"/>
          </a:p>
          <a:p>
            <a:endParaRPr lang="fr-FR" sz="1400" dirty="0">
              <a:latin typeface="Quicksand" panose="00000500000000000000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333E742-AE46-4B8A-BFD7-DA7AFD2CA4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1" y="6670543"/>
            <a:ext cx="1924296" cy="74469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E1DFBF1-ACA4-498E-BF01-B7B202112D87}"/>
              </a:ext>
            </a:extLst>
          </p:cNvPr>
          <p:cNvSpPr txBox="1"/>
          <p:nvPr/>
        </p:nvSpPr>
        <p:spPr>
          <a:xfrm>
            <a:off x="4161935" y="1624519"/>
            <a:ext cx="2844000" cy="5657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baseline="30000" dirty="0">
                <a:solidFill>
                  <a:schemeClr val="bg1"/>
                </a:solidFill>
              </a:rPr>
              <a:t>TARIFS</a:t>
            </a:r>
          </a:p>
          <a:p>
            <a:endParaRPr lang="fr-FR" sz="1100" baseline="300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fr-FR" sz="1400" baseline="30000" dirty="0">
                <a:solidFill>
                  <a:schemeClr val="bg1"/>
                </a:solidFill>
                <a:cs typeface="Arial" pitchFamily="34" charset="0"/>
              </a:rPr>
              <a:t>Pour le tour et le jour d’entraînement </a:t>
            </a:r>
          </a:p>
          <a:p>
            <a:r>
              <a:rPr lang="fr-FR" sz="1400" baseline="30000" dirty="0">
                <a:solidFill>
                  <a:schemeClr val="bg1"/>
                </a:solidFill>
                <a:cs typeface="Arial" pitchFamily="34" charset="0"/>
              </a:rPr>
              <a:t>(Vendredi 9 octobre sur réservation) : </a:t>
            </a:r>
          </a:p>
          <a:p>
            <a:endParaRPr lang="fr-FR" sz="1400" baseline="300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fr-FR" sz="1400" baseline="30000" dirty="0">
                <a:solidFill>
                  <a:schemeClr val="bg1"/>
                </a:solidFill>
                <a:cs typeface="Arial" pitchFamily="34" charset="0"/>
              </a:rPr>
              <a:t>Dames et messieurs : 90€</a:t>
            </a:r>
          </a:p>
          <a:p>
            <a:r>
              <a:rPr lang="fr-FR" sz="1400" baseline="30000" dirty="0">
                <a:solidFill>
                  <a:schemeClr val="bg1"/>
                </a:solidFill>
                <a:cs typeface="Arial" pitchFamily="34" charset="0"/>
              </a:rPr>
              <a:t>Membres Golf de Baugé : 30€</a:t>
            </a:r>
          </a:p>
          <a:p>
            <a:endParaRPr lang="fr-FR" sz="1400" baseline="300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fr-FR" b="1" baseline="30000" dirty="0">
                <a:solidFill>
                  <a:schemeClr val="bg1"/>
                </a:solidFill>
              </a:rPr>
              <a:t>PROCÉDURES D’INSCRIPTION</a:t>
            </a:r>
            <a:endParaRPr lang="fr-FR" sz="1400" baseline="30000" dirty="0">
              <a:solidFill>
                <a:schemeClr val="bg1"/>
              </a:solidFill>
            </a:endParaRPr>
          </a:p>
          <a:p>
            <a:r>
              <a:rPr lang="fr-FR" sz="1400" baseline="30000" dirty="0">
                <a:solidFill>
                  <a:schemeClr val="bg1"/>
                </a:solidFill>
                <a:cs typeface="Arial" pitchFamily="34" charset="0"/>
              </a:rPr>
              <a:t>Au plus tard le 27 septembre à l’aide du bulletin ci-joint accompagné du droit d’engagement.</a:t>
            </a:r>
          </a:p>
          <a:p>
            <a:endParaRPr lang="fr-FR" sz="1400" baseline="300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fr-FR" sz="1400" baseline="30000" dirty="0">
                <a:solidFill>
                  <a:schemeClr val="bg1"/>
                </a:solidFill>
                <a:cs typeface="Arial" pitchFamily="34" charset="0"/>
              </a:rPr>
              <a:t>1) Les joueurs de catégorie Mérite National</a:t>
            </a:r>
          </a:p>
          <a:p>
            <a:pPr algn="just"/>
            <a:r>
              <a:rPr lang="fr-FR" sz="1400" baseline="30000" dirty="0">
                <a:solidFill>
                  <a:schemeClr val="bg1"/>
                </a:solidFill>
                <a:cs typeface="Arial" pitchFamily="34" charset="0"/>
              </a:rPr>
              <a:t>2) Index à la clôture des inscriptions</a:t>
            </a:r>
          </a:p>
          <a:p>
            <a:pPr algn="just"/>
            <a:r>
              <a:rPr lang="fr-FR" sz="1400" baseline="30000" dirty="0">
                <a:solidFill>
                  <a:schemeClr val="bg1"/>
                </a:solidFill>
                <a:cs typeface="Arial" pitchFamily="34" charset="0"/>
              </a:rPr>
              <a:t>3) L’ordre d’arrivée des inscriptions</a:t>
            </a:r>
          </a:p>
          <a:p>
            <a:pPr algn="just"/>
            <a:endParaRPr lang="fr-FR" sz="1400" baseline="300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endParaRPr lang="fr-FR" sz="1400" baseline="300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fr-FR" b="1" baseline="30000" dirty="0">
                <a:solidFill>
                  <a:schemeClr val="bg1"/>
                </a:solidFill>
              </a:rPr>
              <a:t>CONDITIONS DE PARTICIPATION</a:t>
            </a:r>
            <a:endParaRPr lang="fr-FR" sz="1400" baseline="30000" dirty="0">
              <a:solidFill>
                <a:schemeClr val="bg1"/>
              </a:solidFill>
            </a:endParaRPr>
          </a:p>
          <a:p>
            <a:pPr algn="just"/>
            <a:r>
              <a:rPr lang="fr-FR" sz="1400" baseline="30000" dirty="0">
                <a:solidFill>
                  <a:schemeClr val="bg1"/>
                </a:solidFill>
              </a:rPr>
              <a:t>- Avoir 25 ans révolus à la veille de l’épreuve</a:t>
            </a:r>
          </a:p>
          <a:p>
            <a:pPr algn="just"/>
            <a:endParaRPr lang="fr-FR" sz="1400" baseline="30000" dirty="0">
              <a:solidFill>
                <a:schemeClr val="bg1"/>
              </a:solidFill>
            </a:endParaRPr>
          </a:p>
          <a:p>
            <a:pPr algn="just"/>
            <a:r>
              <a:rPr lang="fr-FR" sz="1400" baseline="30000" dirty="0">
                <a:solidFill>
                  <a:schemeClr val="bg1"/>
                </a:solidFill>
              </a:rPr>
              <a:t>- Cette compétition est ouverte à tous les licenciés F.F.G. à jour de leur certificat médical (avant le début de l’épreuve) et du droit de jeu fédéral (badge fédéral) et aux joueurs et joueuses étrangers licenciés à une Fédération reconnue, et répondant aux exigences des règles du statut amateur.</a:t>
            </a:r>
          </a:p>
          <a:p>
            <a:pPr algn="just"/>
            <a:r>
              <a:rPr lang="fr-FR" sz="1400" baseline="30000" dirty="0">
                <a:solidFill>
                  <a:schemeClr val="bg1"/>
                </a:solidFill>
              </a:rPr>
              <a:t>- La liste du champ de joueur paraitra au plus tard 5 jours après la date de clôture des inscriptions</a:t>
            </a:r>
          </a:p>
          <a:p>
            <a:endParaRPr lang="fr-FR" sz="1400" baseline="30000" dirty="0">
              <a:solidFill>
                <a:schemeClr val="bg1"/>
              </a:solidFill>
            </a:endParaRPr>
          </a:p>
          <a:p>
            <a:pPr algn="just"/>
            <a:r>
              <a:rPr lang="fr-FR" sz="1400" baseline="30000" dirty="0">
                <a:solidFill>
                  <a:schemeClr val="bg1"/>
                </a:solidFill>
              </a:rPr>
              <a:t>En cas d’urgence, un défibrillateur est mis à votre disposition à l’entrée du bar en intérieur accessible aux horaires d’ouverture de 08h30 à 19h00. Numéro joignable en cas d’urgence : 06 81 47 77 71</a:t>
            </a:r>
          </a:p>
          <a:p>
            <a:endParaRPr lang="fr-FR" sz="1400" baseline="30000" dirty="0">
              <a:solidFill>
                <a:schemeClr val="bg1"/>
              </a:solidFill>
            </a:endParaRPr>
          </a:p>
          <a:p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AEF0CA5-B76F-48A9-97F3-4618AF0BADB6}"/>
              </a:ext>
            </a:extLst>
          </p:cNvPr>
          <p:cNvSpPr txBox="1"/>
          <p:nvPr/>
        </p:nvSpPr>
        <p:spPr>
          <a:xfrm>
            <a:off x="7404377" y="1595016"/>
            <a:ext cx="2968101" cy="5627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baseline="30000" dirty="0">
                <a:solidFill>
                  <a:schemeClr val="bg1"/>
                </a:solidFill>
              </a:rPr>
              <a:t>FORMULE</a:t>
            </a:r>
          </a:p>
          <a:p>
            <a:pPr algn="ctr"/>
            <a:endParaRPr lang="fr-FR" sz="1100" b="1" baseline="30000" dirty="0">
              <a:solidFill>
                <a:schemeClr val="bg1"/>
              </a:solidFill>
            </a:endParaRPr>
          </a:p>
          <a:p>
            <a:r>
              <a:rPr lang="fr-FR" sz="1400" baseline="30000" dirty="0">
                <a:solidFill>
                  <a:schemeClr val="bg1"/>
                </a:solidFill>
              </a:rPr>
              <a:t>36 trous stroke-play, score maximum par +4, 18 trous par jour, les départs se font en respectant les 4 blocs avec un intervalle de 11 minutes</a:t>
            </a:r>
          </a:p>
          <a:p>
            <a:endParaRPr lang="fr-FR" sz="1400" baseline="30000" dirty="0">
              <a:solidFill>
                <a:schemeClr val="bg1"/>
              </a:solidFill>
            </a:endParaRPr>
          </a:p>
          <a:p>
            <a:r>
              <a:rPr lang="fr-FR" sz="1400" baseline="30000" dirty="0">
                <a:solidFill>
                  <a:schemeClr val="bg1"/>
                </a:solidFill>
              </a:rPr>
              <a:t>Vendredi 09 octobre: Entraînement sur réservation</a:t>
            </a:r>
          </a:p>
          <a:p>
            <a:r>
              <a:rPr lang="fr-FR" sz="1400" baseline="30000" dirty="0">
                <a:solidFill>
                  <a:schemeClr val="bg1"/>
                </a:solidFill>
              </a:rPr>
              <a:t>Samedi 10 octobre : 1er tour stroke </a:t>
            </a:r>
            <a:r>
              <a:rPr lang="fr-FR" sz="1400" baseline="30000" dirty="0" err="1">
                <a:solidFill>
                  <a:schemeClr val="bg1"/>
                </a:solidFill>
              </a:rPr>
              <a:t>play</a:t>
            </a:r>
            <a:endParaRPr lang="fr-FR" sz="1400" baseline="30000" dirty="0">
              <a:solidFill>
                <a:schemeClr val="bg1"/>
              </a:solidFill>
            </a:endParaRPr>
          </a:p>
          <a:p>
            <a:r>
              <a:rPr lang="fr-FR" sz="1400" baseline="30000" dirty="0">
                <a:solidFill>
                  <a:schemeClr val="bg1"/>
                </a:solidFill>
              </a:rPr>
              <a:t>Dimanche 11 octobre : 2ème tour stroke </a:t>
            </a:r>
            <a:r>
              <a:rPr lang="fr-FR" sz="1400" baseline="30000" dirty="0" err="1">
                <a:solidFill>
                  <a:schemeClr val="bg1"/>
                </a:solidFill>
              </a:rPr>
              <a:t>play</a:t>
            </a:r>
            <a:r>
              <a:rPr lang="fr-FR" sz="1400" baseline="30000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fr-FR" b="1" baseline="30000" dirty="0">
              <a:solidFill>
                <a:schemeClr val="bg1"/>
              </a:solidFill>
            </a:endParaRPr>
          </a:p>
          <a:p>
            <a:pPr algn="ctr"/>
            <a:r>
              <a:rPr lang="fr-FR" b="1" baseline="30000" dirty="0">
                <a:solidFill>
                  <a:schemeClr val="bg1"/>
                </a:solidFill>
              </a:rPr>
              <a:t>SÉRIES</a:t>
            </a:r>
          </a:p>
          <a:p>
            <a:endParaRPr lang="fr-FR" sz="900" baseline="30000" dirty="0">
              <a:solidFill>
                <a:schemeClr val="bg1"/>
              </a:solidFill>
            </a:endParaRPr>
          </a:p>
          <a:p>
            <a:r>
              <a:rPr lang="fr-FR" sz="1400" baseline="30000" dirty="0">
                <a:solidFill>
                  <a:schemeClr val="bg1"/>
                </a:solidFill>
              </a:rPr>
              <a:t>Messieurs : repères blancs</a:t>
            </a:r>
          </a:p>
          <a:p>
            <a:r>
              <a:rPr lang="fr-FR" sz="1400" baseline="30000" dirty="0">
                <a:solidFill>
                  <a:schemeClr val="bg1"/>
                </a:solidFill>
              </a:rPr>
              <a:t>Dames : repères bleus</a:t>
            </a:r>
          </a:p>
          <a:p>
            <a:pPr algn="ctr"/>
            <a:endParaRPr lang="fr-FR" sz="1200" b="1" baseline="30000" dirty="0">
              <a:solidFill>
                <a:schemeClr val="bg1"/>
              </a:solidFill>
            </a:endParaRPr>
          </a:p>
          <a:p>
            <a:pPr algn="ctr"/>
            <a:r>
              <a:rPr lang="fr-FR" b="1" baseline="30000" dirty="0">
                <a:solidFill>
                  <a:schemeClr val="bg1"/>
                </a:solidFill>
              </a:rPr>
              <a:t>FORFAIT</a:t>
            </a:r>
          </a:p>
          <a:p>
            <a:pPr algn="ctr"/>
            <a:r>
              <a:rPr lang="fr-FR" sz="1400" baseline="30000" dirty="0">
                <a:solidFill>
                  <a:schemeClr val="bg1"/>
                </a:solidFill>
              </a:rPr>
              <a:t>Tout joueur déclarant forfait après la date de clôture du 27 septembre reste redevable du droit de compétition.</a:t>
            </a:r>
            <a:endParaRPr lang="fr-FR" sz="1100" b="1" baseline="30000" dirty="0">
              <a:solidFill>
                <a:schemeClr val="bg1"/>
              </a:solidFill>
            </a:endParaRPr>
          </a:p>
          <a:p>
            <a:pPr algn="ctr"/>
            <a:r>
              <a:rPr lang="fr-FR" b="1" baseline="30000" dirty="0">
                <a:solidFill>
                  <a:schemeClr val="bg1"/>
                </a:solidFill>
              </a:rPr>
              <a:t>DOTATIONS</a:t>
            </a:r>
          </a:p>
          <a:p>
            <a:pPr algn="just"/>
            <a:endParaRPr lang="fr-FR" sz="1050" b="1" baseline="30000" dirty="0">
              <a:solidFill>
                <a:schemeClr val="bg1"/>
              </a:solidFill>
            </a:endParaRPr>
          </a:p>
          <a:p>
            <a:pPr algn="just"/>
            <a:r>
              <a:rPr lang="fr-FR" sz="1400" baseline="30000" dirty="0">
                <a:solidFill>
                  <a:schemeClr val="bg1"/>
                </a:solidFill>
              </a:rPr>
              <a:t>Messieurs : 3 bruts</a:t>
            </a:r>
          </a:p>
          <a:p>
            <a:pPr algn="just"/>
            <a:r>
              <a:rPr lang="fr-FR" sz="1400" baseline="30000" dirty="0">
                <a:solidFill>
                  <a:schemeClr val="bg1"/>
                </a:solidFill>
              </a:rPr>
              <a:t>Dames : 3 bruts</a:t>
            </a:r>
          </a:p>
          <a:p>
            <a:pPr algn="ctr"/>
            <a:endParaRPr lang="fr-FR" b="1" baseline="30000" dirty="0">
              <a:solidFill>
                <a:schemeClr val="bg1"/>
              </a:solidFill>
            </a:endParaRPr>
          </a:p>
          <a:p>
            <a:pPr algn="ctr"/>
            <a:r>
              <a:rPr lang="fr-FR" b="1" baseline="30000" dirty="0">
                <a:solidFill>
                  <a:schemeClr val="bg1"/>
                </a:solidFill>
              </a:rPr>
              <a:t>REMISE DES PRIX</a:t>
            </a:r>
          </a:p>
          <a:p>
            <a:pPr algn="ctr"/>
            <a:endParaRPr lang="fr-FR" sz="1400" b="1" baseline="30000" dirty="0">
              <a:solidFill>
                <a:schemeClr val="bg1"/>
              </a:solidFill>
            </a:endParaRPr>
          </a:p>
          <a:p>
            <a:pPr algn="ctr"/>
            <a:r>
              <a:rPr lang="fr-FR" sz="1400" baseline="30000" dirty="0">
                <a:solidFill>
                  <a:schemeClr val="bg1"/>
                </a:solidFill>
              </a:rPr>
              <a:t>Dimanche 11 octobre à l’issue du deuxième tour.</a:t>
            </a:r>
          </a:p>
          <a:p>
            <a:pPr marL="342900" indent="-342900" algn="just">
              <a:buSzPct val="60000"/>
            </a:pPr>
            <a:r>
              <a:rPr lang="fr-FR" sz="1400" baseline="30000" dirty="0">
                <a:solidFill>
                  <a:schemeClr val="bg1"/>
                </a:solidFill>
              </a:rPr>
              <a:t>En cas d’égalité pour la 1ère place de chaque sexe à la fin</a:t>
            </a:r>
          </a:p>
          <a:p>
            <a:pPr algn="just">
              <a:buSzPct val="60000"/>
            </a:pPr>
            <a:r>
              <a:rPr lang="fr-FR" sz="1400" baseline="30000" dirty="0">
                <a:solidFill>
                  <a:schemeClr val="bg1"/>
                </a:solidFill>
              </a:rPr>
              <a:t>de l’épreuve, les joueurs concernés doivent partir en play-off en trou par trou sur le 1 ou le 9. En cas d’impossibilité de terminer un play-off ou de le faire jouer, le classement RMS sera retenu. 	</a:t>
            </a:r>
          </a:p>
          <a:p>
            <a:pPr algn="just">
              <a:buSzPct val="60000"/>
            </a:pPr>
            <a:endParaRPr lang="fr-FR" sz="1400" baseline="30000" dirty="0">
              <a:solidFill>
                <a:schemeClr val="bg1"/>
              </a:solidFill>
            </a:endParaRPr>
          </a:p>
          <a:p>
            <a:pPr algn="just">
              <a:buSzPct val="60000"/>
            </a:pPr>
            <a:endParaRPr lang="fr-FR" sz="1400" baseline="30000" dirty="0">
              <a:solidFill>
                <a:schemeClr val="bg1"/>
              </a:solidFill>
            </a:endParaRPr>
          </a:p>
          <a:p>
            <a:pPr algn="just" defTabSz="468000"/>
            <a:r>
              <a:rPr lang="fr-FR" sz="1400" baseline="30000" dirty="0">
                <a:solidFill>
                  <a:schemeClr val="bg1"/>
                </a:solidFill>
              </a:rPr>
              <a:t>NB : Le nombre total d’inscriptions est limité à 70 dont 26 dames. Publication de la liste des inscrits le vendredi 2 octobre sur notre site internet.</a:t>
            </a:r>
            <a:endParaRPr lang="fr-FR" sz="1100" baseline="30000" dirty="0">
              <a:solidFill>
                <a:schemeClr val="bg1"/>
              </a:solidFill>
            </a:endParaRPr>
          </a:p>
          <a:p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BBEA216-06BC-4A16-8A09-A513956638EF}"/>
              </a:ext>
            </a:extLst>
          </p:cNvPr>
          <p:cNvSpPr/>
          <p:nvPr/>
        </p:nvSpPr>
        <p:spPr>
          <a:xfrm>
            <a:off x="4146070" y="6748333"/>
            <a:ext cx="2622046" cy="6437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9A8F48B-2207-4DF4-BC78-C696A73A4B22}"/>
              </a:ext>
            </a:extLst>
          </p:cNvPr>
          <p:cNvSpPr txBox="1"/>
          <p:nvPr/>
        </p:nvSpPr>
        <p:spPr>
          <a:xfrm>
            <a:off x="4250600" y="6877005"/>
            <a:ext cx="24129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baseline="30000" dirty="0">
                <a:solidFill>
                  <a:schemeClr val="tx2">
                    <a:lumMod val="75000"/>
                  </a:schemeClr>
                </a:solidFill>
              </a:rPr>
              <a:t>DATE LIMITE D’INSCRIPTION :</a:t>
            </a:r>
          </a:p>
          <a:p>
            <a:pPr algn="ctr"/>
            <a:r>
              <a:rPr lang="fr-FR" b="1" baseline="30000" dirty="0">
                <a:solidFill>
                  <a:schemeClr val="tx2">
                    <a:lumMod val="75000"/>
                  </a:schemeClr>
                </a:solidFill>
              </a:rPr>
              <a:t>DIMANCHE 27 SEPTEMBRE 2026</a:t>
            </a:r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08A49C86-3C30-4F7F-B206-DB7B853591C6}"/>
              </a:ext>
            </a:extLst>
          </p:cNvPr>
          <p:cNvCxnSpPr/>
          <p:nvPr/>
        </p:nvCxnSpPr>
        <p:spPr>
          <a:xfrm>
            <a:off x="7244172" y="1755224"/>
            <a:ext cx="0" cy="504496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EDC2CD7-885A-8DDA-ED15-0765F54FC54C}"/>
              </a:ext>
            </a:extLst>
          </p:cNvPr>
          <p:cNvSpPr/>
          <p:nvPr/>
        </p:nvSpPr>
        <p:spPr>
          <a:xfrm>
            <a:off x="212786" y="6238567"/>
            <a:ext cx="157656" cy="15765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5965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2384</TotalTime>
  <Words>474</Words>
  <Application>Microsoft Office PowerPoint</Application>
  <PresentationFormat>Personnalisé</PresentationFormat>
  <Paragraphs>75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Quicksand</vt:lpstr>
      <vt:lpstr>Wingdings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 Besnier</dc:creator>
  <cp:lastModifiedBy>MARC PETEL</cp:lastModifiedBy>
  <cp:revision>64</cp:revision>
  <cp:lastPrinted>2026-09-08T06:46:09Z</cp:lastPrinted>
  <dcterms:created xsi:type="dcterms:W3CDTF">2020-07-31T10:15:20Z</dcterms:created>
  <dcterms:modified xsi:type="dcterms:W3CDTF">2026-09-09T13:23:34Z</dcterms:modified>
</cp:coreProperties>
</file>