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Lst>
  <p:notesMasterIdLst>
    <p:notesMasterId r:id="rId32"/>
  </p:notesMasterIdLst>
  <p:sldIdLst>
    <p:sldId id="256" r:id="rId2"/>
    <p:sldId id="279" r:id="rId3"/>
    <p:sldId id="712" r:id="rId4"/>
    <p:sldId id="763" r:id="rId5"/>
    <p:sldId id="764" r:id="rId6"/>
    <p:sldId id="755" r:id="rId7"/>
    <p:sldId id="756" r:id="rId8"/>
    <p:sldId id="757" r:id="rId9"/>
    <p:sldId id="759" r:id="rId10"/>
    <p:sldId id="766" r:id="rId11"/>
    <p:sldId id="768" r:id="rId12"/>
    <p:sldId id="359" r:id="rId13"/>
    <p:sldId id="767" r:id="rId14"/>
    <p:sldId id="769" r:id="rId15"/>
    <p:sldId id="770" r:id="rId16"/>
    <p:sldId id="771" r:id="rId17"/>
    <p:sldId id="760" r:id="rId18"/>
    <p:sldId id="745" r:id="rId19"/>
    <p:sldId id="761" r:id="rId20"/>
    <p:sldId id="720" r:id="rId21"/>
    <p:sldId id="762" r:id="rId22"/>
    <p:sldId id="748" r:id="rId23"/>
    <p:sldId id="714" r:id="rId24"/>
    <p:sldId id="758" r:id="rId25"/>
    <p:sldId id="777" r:id="rId26"/>
    <p:sldId id="774" r:id="rId27"/>
    <p:sldId id="773" r:id="rId28"/>
    <p:sldId id="772" r:id="rId29"/>
    <p:sldId id="776" r:id="rId30"/>
    <p:sldId id="77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D68DDD71-AB9F-47CE-A215-21B8B8AAAC90}">
          <p14:sldIdLst>
            <p14:sldId id="256"/>
            <p14:sldId id="279"/>
            <p14:sldId id="712"/>
            <p14:sldId id="763"/>
            <p14:sldId id="764"/>
            <p14:sldId id="755"/>
            <p14:sldId id="756"/>
            <p14:sldId id="757"/>
            <p14:sldId id="759"/>
            <p14:sldId id="766"/>
            <p14:sldId id="768"/>
            <p14:sldId id="359"/>
            <p14:sldId id="767"/>
            <p14:sldId id="769"/>
            <p14:sldId id="770"/>
            <p14:sldId id="771"/>
            <p14:sldId id="760"/>
            <p14:sldId id="745"/>
            <p14:sldId id="761"/>
            <p14:sldId id="720"/>
            <p14:sldId id="762"/>
            <p14:sldId id="748"/>
            <p14:sldId id="714"/>
            <p14:sldId id="758"/>
            <p14:sldId id="777"/>
            <p14:sldId id="774"/>
            <p14:sldId id="773"/>
            <p14:sldId id="772"/>
            <p14:sldId id="776"/>
            <p14:sldId id="77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trand Morvillers" initials="BM" lastIdx="4" clrIdx="0">
    <p:extLst>
      <p:ext uri="{19B8F6BF-5375-455C-9EA6-DF929625EA0E}">
        <p15:presenceInfo xmlns:p15="http://schemas.microsoft.com/office/powerpoint/2012/main" userId="S::bertrand.morvillers@ffgolf.org::66d9216a-f684-409b-8060-a321ad5cd0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7404F5-3457-44C6-978D-4E198139BBC2}"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fr-FR"/>
        </a:p>
      </dgm:t>
    </dgm:pt>
    <dgm:pt modelId="{E7679532-CB8D-4500-8043-59F2084801ED}">
      <dgm:prSet phldrT="[Texte]"/>
      <dgm:spPr/>
      <dgm:t>
        <a:bodyPr/>
        <a:lstStyle/>
        <a:p>
          <a:r>
            <a:rPr lang="fr-FR" dirty="0"/>
            <a:t>PERFORMANCE</a:t>
          </a:r>
        </a:p>
      </dgm:t>
    </dgm:pt>
    <dgm:pt modelId="{6B9CC360-D906-40A0-86EB-A67C1247C603}" type="parTrans" cxnId="{564FC0C5-44F5-433E-BF85-171EC0031419}">
      <dgm:prSet/>
      <dgm:spPr/>
      <dgm:t>
        <a:bodyPr/>
        <a:lstStyle/>
        <a:p>
          <a:endParaRPr lang="fr-FR"/>
        </a:p>
      </dgm:t>
    </dgm:pt>
    <dgm:pt modelId="{6197C862-FE5F-48B2-85F6-6DE1BED22B0F}" type="sibTrans" cxnId="{564FC0C5-44F5-433E-BF85-171EC0031419}">
      <dgm:prSet/>
      <dgm:spPr/>
      <dgm:t>
        <a:bodyPr/>
        <a:lstStyle/>
        <a:p>
          <a:endParaRPr lang="fr-FR"/>
        </a:p>
      </dgm:t>
    </dgm:pt>
    <dgm:pt modelId="{8FB01E8F-5184-41AF-9A2F-F6FDE2A10B83}">
      <dgm:prSet phldrT="[Texte]"/>
      <dgm:spPr/>
      <dgm:t>
        <a:bodyPr/>
        <a:lstStyle/>
        <a:p>
          <a:r>
            <a:rPr lang="fr-FR" dirty="0"/>
            <a:t>TECHNIQUE</a:t>
          </a:r>
        </a:p>
      </dgm:t>
    </dgm:pt>
    <dgm:pt modelId="{EC63BF4C-BEB8-41F9-9CB7-94F948FB2A43}" type="parTrans" cxnId="{AF42E24A-82AD-4FF7-B40A-EB80F33557B4}">
      <dgm:prSet/>
      <dgm:spPr/>
      <dgm:t>
        <a:bodyPr/>
        <a:lstStyle/>
        <a:p>
          <a:endParaRPr lang="fr-FR"/>
        </a:p>
      </dgm:t>
    </dgm:pt>
    <dgm:pt modelId="{D9A887B7-2576-4216-8D9E-04C85297997A}" type="sibTrans" cxnId="{AF42E24A-82AD-4FF7-B40A-EB80F33557B4}">
      <dgm:prSet/>
      <dgm:spPr/>
      <dgm:t>
        <a:bodyPr/>
        <a:lstStyle/>
        <a:p>
          <a:endParaRPr lang="fr-FR"/>
        </a:p>
      </dgm:t>
    </dgm:pt>
    <dgm:pt modelId="{19A06719-D4A4-46CE-89CB-DF30CB398754}">
      <dgm:prSet phldrT="[Texte]"/>
      <dgm:spPr/>
      <dgm:t>
        <a:bodyPr/>
        <a:lstStyle/>
        <a:p>
          <a:r>
            <a:rPr lang="fr-FR" dirty="0"/>
            <a:t>PHYSIQUE</a:t>
          </a:r>
        </a:p>
      </dgm:t>
    </dgm:pt>
    <dgm:pt modelId="{F1C82F85-DD47-4584-A583-0CE69CAC09BE}" type="parTrans" cxnId="{9D81228D-D4E2-4E2E-B95D-4DA04D24BFEE}">
      <dgm:prSet/>
      <dgm:spPr/>
      <dgm:t>
        <a:bodyPr/>
        <a:lstStyle/>
        <a:p>
          <a:endParaRPr lang="fr-FR"/>
        </a:p>
      </dgm:t>
    </dgm:pt>
    <dgm:pt modelId="{E4FF1EB8-F318-464C-8A65-2A8C0DE09E90}" type="sibTrans" cxnId="{9D81228D-D4E2-4E2E-B95D-4DA04D24BFEE}">
      <dgm:prSet/>
      <dgm:spPr/>
      <dgm:t>
        <a:bodyPr/>
        <a:lstStyle/>
        <a:p>
          <a:endParaRPr lang="fr-FR"/>
        </a:p>
      </dgm:t>
    </dgm:pt>
    <dgm:pt modelId="{9E31D0A0-53BB-41E7-B63A-AE9B0204CAE2}">
      <dgm:prSet phldrT="[Texte]"/>
      <dgm:spPr/>
      <dgm:t>
        <a:bodyPr/>
        <a:lstStyle/>
        <a:p>
          <a:r>
            <a:rPr lang="fr-FR" dirty="0"/>
            <a:t>MENTAL</a:t>
          </a:r>
        </a:p>
      </dgm:t>
    </dgm:pt>
    <dgm:pt modelId="{24D1C266-1CEC-444B-94F3-0A28B84B8BF1}" type="parTrans" cxnId="{9579C731-E0CC-418D-85D3-525A5B2B5555}">
      <dgm:prSet/>
      <dgm:spPr/>
      <dgm:t>
        <a:bodyPr/>
        <a:lstStyle/>
        <a:p>
          <a:endParaRPr lang="fr-FR"/>
        </a:p>
      </dgm:t>
    </dgm:pt>
    <dgm:pt modelId="{F43762F4-19A9-4037-9A0D-5C0F17480A90}" type="sibTrans" cxnId="{9579C731-E0CC-418D-85D3-525A5B2B5555}">
      <dgm:prSet/>
      <dgm:spPr/>
      <dgm:t>
        <a:bodyPr/>
        <a:lstStyle/>
        <a:p>
          <a:endParaRPr lang="fr-FR"/>
        </a:p>
      </dgm:t>
    </dgm:pt>
    <dgm:pt modelId="{BFED7EAE-1649-4C22-88A4-EAEF76F10158}">
      <dgm:prSet phldrT="[Texte]"/>
      <dgm:spPr/>
      <dgm:t>
        <a:bodyPr/>
        <a:lstStyle/>
        <a:p>
          <a:r>
            <a:rPr lang="fr-FR" dirty="0"/>
            <a:t>ENVIRONNEMENT</a:t>
          </a:r>
        </a:p>
      </dgm:t>
    </dgm:pt>
    <dgm:pt modelId="{B9BF8544-7020-4A88-A4A6-67704C24C623}" type="parTrans" cxnId="{48A6E4DB-F14A-444E-B3BC-B9F8DB4EF90D}">
      <dgm:prSet/>
      <dgm:spPr/>
      <dgm:t>
        <a:bodyPr/>
        <a:lstStyle/>
        <a:p>
          <a:endParaRPr lang="fr-FR"/>
        </a:p>
      </dgm:t>
    </dgm:pt>
    <dgm:pt modelId="{DB605E47-008B-41E2-96FE-ACEA453DA7B3}" type="sibTrans" cxnId="{48A6E4DB-F14A-444E-B3BC-B9F8DB4EF90D}">
      <dgm:prSet/>
      <dgm:spPr/>
      <dgm:t>
        <a:bodyPr/>
        <a:lstStyle/>
        <a:p>
          <a:endParaRPr lang="fr-FR"/>
        </a:p>
      </dgm:t>
    </dgm:pt>
    <dgm:pt modelId="{BE916025-66C3-4723-A5E0-37A993AAEE82}">
      <dgm:prSet/>
      <dgm:spPr/>
      <dgm:t>
        <a:bodyPr/>
        <a:lstStyle/>
        <a:p>
          <a:r>
            <a:rPr lang="fr-FR" dirty="0"/>
            <a:t>STRATEGIE</a:t>
          </a:r>
        </a:p>
      </dgm:t>
    </dgm:pt>
    <dgm:pt modelId="{8F49D74F-5FAC-47F7-98AA-952BF2894440}" type="parTrans" cxnId="{095CFDEC-9AD0-4340-98F9-7B72C240D994}">
      <dgm:prSet/>
      <dgm:spPr/>
      <dgm:t>
        <a:bodyPr/>
        <a:lstStyle/>
        <a:p>
          <a:endParaRPr lang="fr-FR"/>
        </a:p>
      </dgm:t>
    </dgm:pt>
    <dgm:pt modelId="{11F51D64-9895-4E9B-B03A-F275EB54FDF6}" type="sibTrans" cxnId="{095CFDEC-9AD0-4340-98F9-7B72C240D994}">
      <dgm:prSet/>
      <dgm:spPr/>
      <dgm:t>
        <a:bodyPr/>
        <a:lstStyle/>
        <a:p>
          <a:endParaRPr lang="fr-FR"/>
        </a:p>
      </dgm:t>
    </dgm:pt>
    <dgm:pt modelId="{AD4CFA14-2A9A-4C6A-B5E4-3770150513CF}">
      <dgm:prSet/>
      <dgm:spPr/>
      <dgm:t>
        <a:bodyPr/>
        <a:lstStyle/>
        <a:p>
          <a:r>
            <a:rPr lang="fr-FR" dirty="0"/>
            <a:t>MATERIEL</a:t>
          </a:r>
        </a:p>
      </dgm:t>
    </dgm:pt>
    <dgm:pt modelId="{A2A00EE8-BBA1-4FF6-8FCE-49E632694806}" type="parTrans" cxnId="{12E20E5D-0CB5-42A1-9E5B-8B211B8FB4D9}">
      <dgm:prSet/>
      <dgm:spPr/>
      <dgm:t>
        <a:bodyPr/>
        <a:lstStyle/>
        <a:p>
          <a:endParaRPr lang="fr-FR"/>
        </a:p>
      </dgm:t>
    </dgm:pt>
    <dgm:pt modelId="{383F872D-472A-4DD1-B9F0-67DC9D0A376F}" type="sibTrans" cxnId="{12E20E5D-0CB5-42A1-9E5B-8B211B8FB4D9}">
      <dgm:prSet/>
      <dgm:spPr/>
      <dgm:t>
        <a:bodyPr/>
        <a:lstStyle/>
        <a:p>
          <a:endParaRPr lang="fr-FR"/>
        </a:p>
      </dgm:t>
    </dgm:pt>
    <dgm:pt modelId="{6E5CDFD5-BD23-4277-BF35-E5FBE4DC0AC4}">
      <dgm:prSet/>
      <dgm:spPr/>
      <dgm:t>
        <a:bodyPr/>
        <a:lstStyle/>
        <a:p>
          <a:r>
            <a:rPr lang="fr-FR" dirty="0"/>
            <a:t>PSYCHOLOGIQUE</a:t>
          </a:r>
        </a:p>
      </dgm:t>
    </dgm:pt>
    <dgm:pt modelId="{59BB8E42-5421-415F-B04B-421555993ABE}" type="parTrans" cxnId="{E6777E96-997E-4940-B8FC-3B47CAC7AA4F}">
      <dgm:prSet/>
      <dgm:spPr/>
      <dgm:t>
        <a:bodyPr/>
        <a:lstStyle/>
        <a:p>
          <a:endParaRPr lang="fr-FR"/>
        </a:p>
      </dgm:t>
    </dgm:pt>
    <dgm:pt modelId="{842832AD-2C8A-4878-B8B7-DC7C95AC494C}" type="sibTrans" cxnId="{E6777E96-997E-4940-B8FC-3B47CAC7AA4F}">
      <dgm:prSet/>
      <dgm:spPr/>
      <dgm:t>
        <a:bodyPr/>
        <a:lstStyle/>
        <a:p>
          <a:endParaRPr lang="fr-FR"/>
        </a:p>
      </dgm:t>
    </dgm:pt>
    <dgm:pt modelId="{D21434FB-939F-4D50-AED9-54750E96A36C}" type="pres">
      <dgm:prSet presAssocID="{D07404F5-3457-44C6-978D-4E198139BBC2}" presName="Name0" presStyleCnt="0">
        <dgm:presLayoutVars>
          <dgm:chMax val="1"/>
          <dgm:dir/>
          <dgm:animLvl val="ctr"/>
          <dgm:resizeHandles val="exact"/>
        </dgm:presLayoutVars>
      </dgm:prSet>
      <dgm:spPr/>
    </dgm:pt>
    <dgm:pt modelId="{B8915C37-8589-4174-92FA-4C6434493807}" type="pres">
      <dgm:prSet presAssocID="{E7679532-CB8D-4500-8043-59F2084801ED}" presName="centerShape" presStyleLbl="node0" presStyleIdx="0" presStyleCnt="1" custLinFactNeighborY="254"/>
      <dgm:spPr/>
    </dgm:pt>
    <dgm:pt modelId="{4DC5F457-11B2-419F-B86E-682568EC26B0}" type="pres">
      <dgm:prSet presAssocID="{8FB01E8F-5184-41AF-9A2F-F6FDE2A10B83}" presName="node" presStyleLbl="node1" presStyleIdx="0" presStyleCnt="7">
        <dgm:presLayoutVars>
          <dgm:bulletEnabled val="1"/>
        </dgm:presLayoutVars>
      </dgm:prSet>
      <dgm:spPr/>
    </dgm:pt>
    <dgm:pt modelId="{6D8969C7-46F3-4DC0-B4E4-E137AFEBB2C8}" type="pres">
      <dgm:prSet presAssocID="{8FB01E8F-5184-41AF-9A2F-F6FDE2A10B83}" presName="dummy" presStyleCnt="0"/>
      <dgm:spPr/>
    </dgm:pt>
    <dgm:pt modelId="{1A0ABD27-5F9C-4F8F-B063-E1908FE57924}" type="pres">
      <dgm:prSet presAssocID="{D9A887B7-2576-4216-8D9E-04C85297997A}" presName="sibTrans" presStyleLbl="sibTrans2D1" presStyleIdx="0" presStyleCnt="7"/>
      <dgm:spPr/>
    </dgm:pt>
    <dgm:pt modelId="{13A39B69-F75E-4EFA-AAA3-02D9E143DC56}" type="pres">
      <dgm:prSet presAssocID="{19A06719-D4A4-46CE-89CB-DF30CB398754}" presName="node" presStyleLbl="node1" presStyleIdx="1" presStyleCnt="7">
        <dgm:presLayoutVars>
          <dgm:bulletEnabled val="1"/>
        </dgm:presLayoutVars>
      </dgm:prSet>
      <dgm:spPr/>
    </dgm:pt>
    <dgm:pt modelId="{882C9A98-4280-4FAA-96BF-238D6BA3511B}" type="pres">
      <dgm:prSet presAssocID="{19A06719-D4A4-46CE-89CB-DF30CB398754}" presName="dummy" presStyleCnt="0"/>
      <dgm:spPr/>
    </dgm:pt>
    <dgm:pt modelId="{DB452343-2387-4167-B71B-3EA11EBB8D6D}" type="pres">
      <dgm:prSet presAssocID="{E4FF1EB8-F318-464C-8A65-2A8C0DE09E90}" presName="sibTrans" presStyleLbl="sibTrans2D1" presStyleIdx="1" presStyleCnt="7"/>
      <dgm:spPr/>
    </dgm:pt>
    <dgm:pt modelId="{3C0DBA2F-E696-4C1D-9A5C-323A2B0C7695}" type="pres">
      <dgm:prSet presAssocID="{6E5CDFD5-BD23-4277-BF35-E5FBE4DC0AC4}" presName="node" presStyleLbl="node1" presStyleIdx="2" presStyleCnt="7">
        <dgm:presLayoutVars>
          <dgm:bulletEnabled val="1"/>
        </dgm:presLayoutVars>
      </dgm:prSet>
      <dgm:spPr/>
    </dgm:pt>
    <dgm:pt modelId="{BBF478D1-B120-468F-8739-A17B6E2CADFA}" type="pres">
      <dgm:prSet presAssocID="{6E5CDFD5-BD23-4277-BF35-E5FBE4DC0AC4}" presName="dummy" presStyleCnt="0"/>
      <dgm:spPr/>
    </dgm:pt>
    <dgm:pt modelId="{D7BF77E5-1649-4E68-934F-39F9A066F38D}" type="pres">
      <dgm:prSet presAssocID="{842832AD-2C8A-4878-B8B7-DC7C95AC494C}" presName="sibTrans" presStyleLbl="sibTrans2D1" presStyleIdx="2" presStyleCnt="7"/>
      <dgm:spPr/>
    </dgm:pt>
    <dgm:pt modelId="{96B0C269-FCFC-42EC-89E3-0CD08F9147D4}" type="pres">
      <dgm:prSet presAssocID="{9E31D0A0-53BB-41E7-B63A-AE9B0204CAE2}" presName="node" presStyleLbl="node1" presStyleIdx="3" presStyleCnt="7">
        <dgm:presLayoutVars>
          <dgm:bulletEnabled val="1"/>
        </dgm:presLayoutVars>
      </dgm:prSet>
      <dgm:spPr/>
    </dgm:pt>
    <dgm:pt modelId="{67186959-FD68-4AE1-B4FF-3E5BC814A521}" type="pres">
      <dgm:prSet presAssocID="{9E31D0A0-53BB-41E7-B63A-AE9B0204CAE2}" presName="dummy" presStyleCnt="0"/>
      <dgm:spPr/>
    </dgm:pt>
    <dgm:pt modelId="{3E264FF8-FB06-4C45-8F14-359F034E26DA}" type="pres">
      <dgm:prSet presAssocID="{F43762F4-19A9-4037-9A0D-5C0F17480A90}" presName="sibTrans" presStyleLbl="sibTrans2D1" presStyleIdx="3" presStyleCnt="7"/>
      <dgm:spPr/>
    </dgm:pt>
    <dgm:pt modelId="{24715EA9-80C9-4EA3-8A3A-E8A8F032E3E0}" type="pres">
      <dgm:prSet presAssocID="{BFED7EAE-1649-4C22-88A4-EAEF76F10158}" presName="node" presStyleLbl="node1" presStyleIdx="4" presStyleCnt="7">
        <dgm:presLayoutVars>
          <dgm:bulletEnabled val="1"/>
        </dgm:presLayoutVars>
      </dgm:prSet>
      <dgm:spPr/>
    </dgm:pt>
    <dgm:pt modelId="{5A16D60E-5A34-4B83-AB7D-A27F2C48A70A}" type="pres">
      <dgm:prSet presAssocID="{BFED7EAE-1649-4C22-88A4-EAEF76F10158}" presName="dummy" presStyleCnt="0"/>
      <dgm:spPr/>
    </dgm:pt>
    <dgm:pt modelId="{06A0AA9A-27CB-4AF1-9BBA-27BD6D14B2EC}" type="pres">
      <dgm:prSet presAssocID="{DB605E47-008B-41E2-96FE-ACEA453DA7B3}" presName="sibTrans" presStyleLbl="sibTrans2D1" presStyleIdx="4" presStyleCnt="7"/>
      <dgm:spPr/>
    </dgm:pt>
    <dgm:pt modelId="{2A0C0D26-2D52-4B32-9776-2C49C8D9643C}" type="pres">
      <dgm:prSet presAssocID="{BE916025-66C3-4723-A5E0-37A993AAEE82}" presName="node" presStyleLbl="node1" presStyleIdx="5" presStyleCnt="7">
        <dgm:presLayoutVars>
          <dgm:bulletEnabled val="1"/>
        </dgm:presLayoutVars>
      </dgm:prSet>
      <dgm:spPr/>
    </dgm:pt>
    <dgm:pt modelId="{E0FAF6AE-345D-4E14-9AB4-659C373351E8}" type="pres">
      <dgm:prSet presAssocID="{BE916025-66C3-4723-A5E0-37A993AAEE82}" presName="dummy" presStyleCnt="0"/>
      <dgm:spPr/>
    </dgm:pt>
    <dgm:pt modelId="{F6AA8A92-B65F-416E-8E09-9AC47A5BD6C7}" type="pres">
      <dgm:prSet presAssocID="{11F51D64-9895-4E9B-B03A-F275EB54FDF6}" presName="sibTrans" presStyleLbl="sibTrans2D1" presStyleIdx="5" presStyleCnt="7" custScaleX="99822"/>
      <dgm:spPr/>
    </dgm:pt>
    <dgm:pt modelId="{2878B560-65D0-453A-A2A4-87EBE058FAA9}" type="pres">
      <dgm:prSet presAssocID="{AD4CFA14-2A9A-4C6A-B5E4-3770150513CF}" presName="node" presStyleLbl="node1" presStyleIdx="6" presStyleCnt="7">
        <dgm:presLayoutVars>
          <dgm:bulletEnabled val="1"/>
        </dgm:presLayoutVars>
      </dgm:prSet>
      <dgm:spPr/>
    </dgm:pt>
    <dgm:pt modelId="{987A1EB8-9868-45AB-B3DB-E358843D9F03}" type="pres">
      <dgm:prSet presAssocID="{AD4CFA14-2A9A-4C6A-B5E4-3770150513CF}" presName="dummy" presStyleCnt="0"/>
      <dgm:spPr/>
    </dgm:pt>
    <dgm:pt modelId="{1E3EF4AF-A129-47A0-B956-C550A9853280}" type="pres">
      <dgm:prSet presAssocID="{383F872D-472A-4DD1-B9F0-67DC9D0A376F}" presName="sibTrans" presStyleLbl="sibTrans2D1" presStyleIdx="6" presStyleCnt="7"/>
      <dgm:spPr/>
    </dgm:pt>
  </dgm:ptLst>
  <dgm:cxnLst>
    <dgm:cxn modelId="{62527F05-7017-46A0-8A17-7F00A9DD3BA1}" type="presOf" srcId="{E7679532-CB8D-4500-8043-59F2084801ED}" destId="{B8915C37-8589-4174-92FA-4C6434493807}" srcOrd="0" destOrd="0" presId="urn:microsoft.com/office/officeart/2005/8/layout/radial6"/>
    <dgm:cxn modelId="{6629121F-3248-40A1-8A2C-A735803F4E75}" type="presOf" srcId="{19A06719-D4A4-46CE-89CB-DF30CB398754}" destId="{13A39B69-F75E-4EFA-AAA3-02D9E143DC56}" srcOrd="0" destOrd="0" presId="urn:microsoft.com/office/officeart/2005/8/layout/radial6"/>
    <dgm:cxn modelId="{9579C731-E0CC-418D-85D3-525A5B2B5555}" srcId="{E7679532-CB8D-4500-8043-59F2084801ED}" destId="{9E31D0A0-53BB-41E7-B63A-AE9B0204CAE2}" srcOrd="3" destOrd="0" parTransId="{24D1C266-1CEC-444B-94F3-0A28B84B8BF1}" sibTransId="{F43762F4-19A9-4037-9A0D-5C0F17480A90}"/>
    <dgm:cxn modelId="{E4172233-9481-48B0-9387-C88B67329CD1}" type="presOf" srcId="{AD4CFA14-2A9A-4C6A-B5E4-3770150513CF}" destId="{2878B560-65D0-453A-A2A4-87EBE058FAA9}" srcOrd="0" destOrd="0" presId="urn:microsoft.com/office/officeart/2005/8/layout/radial6"/>
    <dgm:cxn modelId="{90BD945B-6336-40EB-BCBE-589B664247D2}" type="presOf" srcId="{BFED7EAE-1649-4C22-88A4-EAEF76F10158}" destId="{24715EA9-80C9-4EA3-8A3A-E8A8F032E3E0}" srcOrd="0" destOrd="0" presId="urn:microsoft.com/office/officeart/2005/8/layout/radial6"/>
    <dgm:cxn modelId="{12E20E5D-0CB5-42A1-9E5B-8B211B8FB4D9}" srcId="{E7679532-CB8D-4500-8043-59F2084801ED}" destId="{AD4CFA14-2A9A-4C6A-B5E4-3770150513CF}" srcOrd="6" destOrd="0" parTransId="{A2A00EE8-BBA1-4FF6-8FCE-49E632694806}" sibTransId="{383F872D-472A-4DD1-B9F0-67DC9D0A376F}"/>
    <dgm:cxn modelId="{325EDC43-DA8B-40F8-9F6D-A0B49EE8CBC7}" type="presOf" srcId="{11F51D64-9895-4E9B-B03A-F275EB54FDF6}" destId="{F6AA8A92-B65F-416E-8E09-9AC47A5BD6C7}" srcOrd="0" destOrd="0" presId="urn:microsoft.com/office/officeart/2005/8/layout/radial6"/>
    <dgm:cxn modelId="{AF42E24A-82AD-4FF7-B40A-EB80F33557B4}" srcId="{E7679532-CB8D-4500-8043-59F2084801ED}" destId="{8FB01E8F-5184-41AF-9A2F-F6FDE2A10B83}" srcOrd="0" destOrd="0" parTransId="{EC63BF4C-BEB8-41F9-9CB7-94F948FB2A43}" sibTransId="{D9A887B7-2576-4216-8D9E-04C85297997A}"/>
    <dgm:cxn modelId="{69641356-7AC7-409C-A837-0B136F55979F}" type="presOf" srcId="{6E5CDFD5-BD23-4277-BF35-E5FBE4DC0AC4}" destId="{3C0DBA2F-E696-4C1D-9A5C-323A2B0C7695}" srcOrd="0" destOrd="0" presId="urn:microsoft.com/office/officeart/2005/8/layout/radial6"/>
    <dgm:cxn modelId="{B6BE8C7B-9662-4BE0-9052-FD9AB4559915}" type="presOf" srcId="{842832AD-2C8A-4878-B8B7-DC7C95AC494C}" destId="{D7BF77E5-1649-4E68-934F-39F9A066F38D}" srcOrd="0" destOrd="0" presId="urn:microsoft.com/office/officeart/2005/8/layout/radial6"/>
    <dgm:cxn modelId="{9D81228D-D4E2-4E2E-B95D-4DA04D24BFEE}" srcId="{E7679532-CB8D-4500-8043-59F2084801ED}" destId="{19A06719-D4A4-46CE-89CB-DF30CB398754}" srcOrd="1" destOrd="0" parTransId="{F1C82F85-DD47-4584-A583-0CE69CAC09BE}" sibTransId="{E4FF1EB8-F318-464C-8A65-2A8C0DE09E90}"/>
    <dgm:cxn modelId="{38DC868D-D28D-4292-9DC3-9935D6A9EBBB}" type="presOf" srcId="{F43762F4-19A9-4037-9A0D-5C0F17480A90}" destId="{3E264FF8-FB06-4C45-8F14-359F034E26DA}" srcOrd="0" destOrd="0" presId="urn:microsoft.com/office/officeart/2005/8/layout/radial6"/>
    <dgm:cxn modelId="{E6777E96-997E-4940-B8FC-3B47CAC7AA4F}" srcId="{E7679532-CB8D-4500-8043-59F2084801ED}" destId="{6E5CDFD5-BD23-4277-BF35-E5FBE4DC0AC4}" srcOrd="2" destOrd="0" parTransId="{59BB8E42-5421-415F-B04B-421555993ABE}" sibTransId="{842832AD-2C8A-4878-B8B7-DC7C95AC494C}"/>
    <dgm:cxn modelId="{48986E9A-0A94-4894-9674-EC7BAAB2DD30}" type="presOf" srcId="{383F872D-472A-4DD1-B9F0-67DC9D0A376F}" destId="{1E3EF4AF-A129-47A0-B956-C550A9853280}" srcOrd="0" destOrd="0" presId="urn:microsoft.com/office/officeart/2005/8/layout/radial6"/>
    <dgm:cxn modelId="{6B74B2A0-396D-42F5-8F60-1DE4E5C1F00E}" type="presOf" srcId="{8FB01E8F-5184-41AF-9A2F-F6FDE2A10B83}" destId="{4DC5F457-11B2-419F-B86E-682568EC26B0}" srcOrd="0" destOrd="0" presId="urn:microsoft.com/office/officeart/2005/8/layout/radial6"/>
    <dgm:cxn modelId="{A66BA2A3-EEE2-42A0-B053-B7B534A6F714}" type="presOf" srcId="{D07404F5-3457-44C6-978D-4E198139BBC2}" destId="{D21434FB-939F-4D50-AED9-54750E96A36C}" srcOrd="0" destOrd="0" presId="urn:microsoft.com/office/officeart/2005/8/layout/radial6"/>
    <dgm:cxn modelId="{C60594A8-6B26-4B3F-9CF2-C99C1D2DF638}" type="presOf" srcId="{9E31D0A0-53BB-41E7-B63A-AE9B0204CAE2}" destId="{96B0C269-FCFC-42EC-89E3-0CD08F9147D4}" srcOrd="0" destOrd="0" presId="urn:microsoft.com/office/officeart/2005/8/layout/radial6"/>
    <dgm:cxn modelId="{564FC0C5-44F5-433E-BF85-171EC0031419}" srcId="{D07404F5-3457-44C6-978D-4E198139BBC2}" destId="{E7679532-CB8D-4500-8043-59F2084801ED}" srcOrd="0" destOrd="0" parTransId="{6B9CC360-D906-40A0-86EB-A67C1247C603}" sibTransId="{6197C862-FE5F-48B2-85F6-6DE1BED22B0F}"/>
    <dgm:cxn modelId="{EF5417C6-5EB8-4514-A0F2-B5BAB5EC4F4E}" type="presOf" srcId="{DB605E47-008B-41E2-96FE-ACEA453DA7B3}" destId="{06A0AA9A-27CB-4AF1-9BBA-27BD6D14B2EC}" srcOrd="0" destOrd="0" presId="urn:microsoft.com/office/officeart/2005/8/layout/radial6"/>
    <dgm:cxn modelId="{29555AC8-2228-4E3F-9634-417ED74B87A0}" type="presOf" srcId="{E4FF1EB8-F318-464C-8A65-2A8C0DE09E90}" destId="{DB452343-2387-4167-B71B-3EA11EBB8D6D}" srcOrd="0" destOrd="0" presId="urn:microsoft.com/office/officeart/2005/8/layout/radial6"/>
    <dgm:cxn modelId="{69FA05D5-2FD4-4D25-B963-43A686CA9BD4}" type="presOf" srcId="{D9A887B7-2576-4216-8D9E-04C85297997A}" destId="{1A0ABD27-5F9C-4F8F-B063-E1908FE57924}" srcOrd="0" destOrd="0" presId="urn:microsoft.com/office/officeart/2005/8/layout/radial6"/>
    <dgm:cxn modelId="{48A6E4DB-F14A-444E-B3BC-B9F8DB4EF90D}" srcId="{E7679532-CB8D-4500-8043-59F2084801ED}" destId="{BFED7EAE-1649-4C22-88A4-EAEF76F10158}" srcOrd="4" destOrd="0" parTransId="{B9BF8544-7020-4A88-A4A6-67704C24C623}" sibTransId="{DB605E47-008B-41E2-96FE-ACEA453DA7B3}"/>
    <dgm:cxn modelId="{80755BE3-9E8A-4611-8918-6F926713F2DC}" type="presOf" srcId="{BE916025-66C3-4723-A5E0-37A993AAEE82}" destId="{2A0C0D26-2D52-4B32-9776-2C49C8D9643C}" srcOrd="0" destOrd="0" presId="urn:microsoft.com/office/officeart/2005/8/layout/radial6"/>
    <dgm:cxn modelId="{095CFDEC-9AD0-4340-98F9-7B72C240D994}" srcId="{E7679532-CB8D-4500-8043-59F2084801ED}" destId="{BE916025-66C3-4723-A5E0-37A993AAEE82}" srcOrd="5" destOrd="0" parTransId="{8F49D74F-5FAC-47F7-98AA-952BF2894440}" sibTransId="{11F51D64-9895-4E9B-B03A-F275EB54FDF6}"/>
    <dgm:cxn modelId="{775709C0-B5DA-41E4-B457-D688FF59F16D}" type="presParOf" srcId="{D21434FB-939F-4D50-AED9-54750E96A36C}" destId="{B8915C37-8589-4174-92FA-4C6434493807}" srcOrd="0" destOrd="0" presId="urn:microsoft.com/office/officeart/2005/8/layout/radial6"/>
    <dgm:cxn modelId="{1B8AFC35-820E-41EE-9481-07CF029DFCEF}" type="presParOf" srcId="{D21434FB-939F-4D50-AED9-54750E96A36C}" destId="{4DC5F457-11B2-419F-B86E-682568EC26B0}" srcOrd="1" destOrd="0" presId="urn:microsoft.com/office/officeart/2005/8/layout/radial6"/>
    <dgm:cxn modelId="{27AAA3FE-D888-4512-9525-774747FE52B0}" type="presParOf" srcId="{D21434FB-939F-4D50-AED9-54750E96A36C}" destId="{6D8969C7-46F3-4DC0-B4E4-E137AFEBB2C8}" srcOrd="2" destOrd="0" presId="urn:microsoft.com/office/officeart/2005/8/layout/radial6"/>
    <dgm:cxn modelId="{88981B32-3157-4827-B294-9776CE2C05A3}" type="presParOf" srcId="{D21434FB-939F-4D50-AED9-54750E96A36C}" destId="{1A0ABD27-5F9C-4F8F-B063-E1908FE57924}" srcOrd="3" destOrd="0" presId="urn:microsoft.com/office/officeart/2005/8/layout/radial6"/>
    <dgm:cxn modelId="{A3685AC9-AE72-4A89-855A-D19A30073A94}" type="presParOf" srcId="{D21434FB-939F-4D50-AED9-54750E96A36C}" destId="{13A39B69-F75E-4EFA-AAA3-02D9E143DC56}" srcOrd="4" destOrd="0" presId="urn:microsoft.com/office/officeart/2005/8/layout/radial6"/>
    <dgm:cxn modelId="{AB43DD2A-637C-428F-8AE2-D9BC40173600}" type="presParOf" srcId="{D21434FB-939F-4D50-AED9-54750E96A36C}" destId="{882C9A98-4280-4FAA-96BF-238D6BA3511B}" srcOrd="5" destOrd="0" presId="urn:microsoft.com/office/officeart/2005/8/layout/radial6"/>
    <dgm:cxn modelId="{500ACD7C-F36D-44F3-A975-ED8BB5890540}" type="presParOf" srcId="{D21434FB-939F-4D50-AED9-54750E96A36C}" destId="{DB452343-2387-4167-B71B-3EA11EBB8D6D}" srcOrd="6" destOrd="0" presId="urn:microsoft.com/office/officeart/2005/8/layout/radial6"/>
    <dgm:cxn modelId="{D579B03E-01B6-4635-8A38-05BBA2162BC6}" type="presParOf" srcId="{D21434FB-939F-4D50-AED9-54750E96A36C}" destId="{3C0DBA2F-E696-4C1D-9A5C-323A2B0C7695}" srcOrd="7" destOrd="0" presId="urn:microsoft.com/office/officeart/2005/8/layout/radial6"/>
    <dgm:cxn modelId="{17369978-24E5-4979-A003-38B59B790BAC}" type="presParOf" srcId="{D21434FB-939F-4D50-AED9-54750E96A36C}" destId="{BBF478D1-B120-468F-8739-A17B6E2CADFA}" srcOrd="8" destOrd="0" presId="urn:microsoft.com/office/officeart/2005/8/layout/radial6"/>
    <dgm:cxn modelId="{E3672EFA-1838-4C29-AEDC-3DB88F309A7C}" type="presParOf" srcId="{D21434FB-939F-4D50-AED9-54750E96A36C}" destId="{D7BF77E5-1649-4E68-934F-39F9A066F38D}" srcOrd="9" destOrd="0" presId="urn:microsoft.com/office/officeart/2005/8/layout/radial6"/>
    <dgm:cxn modelId="{1A767CD8-E08D-4A85-B76F-A4AE8850D993}" type="presParOf" srcId="{D21434FB-939F-4D50-AED9-54750E96A36C}" destId="{96B0C269-FCFC-42EC-89E3-0CD08F9147D4}" srcOrd="10" destOrd="0" presId="urn:microsoft.com/office/officeart/2005/8/layout/radial6"/>
    <dgm:cxn modelId="{AF51BBC8-A04D-47E9-9FC5-AB9C4FAEDF35}" type="presParOf" srcId="{D21434FB-939F-4D50-AED9-54750E96A36C}" destId="{67186959-FD68-4AE1-B4FF-3E5BC814A521}" srcOrd="11" destOrd="0" presId="urn:microsoft.com/office/officeart/2005/8/layout/radial6"/>
    <dgm:cxn modelId="{B88A307B-F8FC-464A-9DC1-CAD849CDEB57}" type="presParOf" srcId="{D21434FB-939F-4D50-AED9-54750E96A36C}" destId="{3E264FF8-FB06-4C45-8F14-359F034E26DA}" srcOrd="12" destOrd="0" presId="urn:microsoft.com/office/officeart/2005/8/layout/radial6"/>
    <dgm:cxn modelId="{0C12CE7E-BD2B-45C3-BB62-269401E8843D}" type="presParOf" srcId="{D21434FB-939F-4D50-AED9-54750E96A36C}" destId="{24715EA9-80C9-4EA3-8A3A-E8A8F032E3E0}" srcOrd="13" destOrd="0" presId="urn:microsoft.com/office/officeart/2005/8/layout/radial6"/>
    <dgm:cxn modelId="{6D5D2785-2580-47C9-9D47-D50C3E254830}" type="presParOf" srcId="{D21434FB-939F-4D50-AED9-54750E96A36C}" destId="{5A16D60E-5A34-4B83-AB7D-A27F2C48A70A}" srcOrd="14" destOrd="0" presId="urn:microsoft.com/office/officeart/2005/8/layout/radial6"/>
    <dgm:cxn modelId="{63A4136C-A0A1-452E-B85D-921A21450D97}" type="presParOf" srcId="{D21434FB-939F-4D50-AED9-54750E96A36C}" destId="{06A0AA9A-27CB-4AF1-9BBA-27BD6D14B2EC}" srcOrd="15" destOrd="0" presId="urn:microsoft.com/office/officeart/2005/8/layout/radial6"/>
    <dgm:cxn modelId="{2A35731C-891A-4AF0-A75D-D8D223F32C5C}" type="presParOf" srcId="{D21434FB-939F-4D50-AED9-54750E96A36C}" destId="{2A0C0D26-2D52-4B32-9776-2C49C8D9643C}" srcOrd="16" destOrd="0" presId="urn:microsoft.com/office/officeart/2005/8/layout/radial6"/>
    <dgm:cxn modelId="{328324C4-B516-4008-8B06-14A1B9389D8B}" type="presParOf" srcId="{D21434FB-939F-4D50-AED9-54750E96A36C}" destId="{E0FAF6AE-345D-4E14-9AB4-659C373351E8}" srcOrd="17" destOrd="0" presId="urn:microsoft.com/office/officeart/2005/8/layout/radial6"/>
    <dgm:cxn modelId="{C25043D6-2E62-4BA0-BD1D-63A6CE8F0162}" type="presParOf" srcId="{D21434FB-939F-4D50-AED9-54750E96A36C}" destId="{F6AA8A92-B65F-416E-8E09-9AC47A5BD6C7}" srcOrd="18" destOrd="0" presId="urn:microsoft.com/office/officeart/2005/8/layout/radial6"/>
    <dgm:cxn modelId="{683A5342-194F-40B8-B03C-1D9CA6A4664A}" type="presParOf" srcId="{D21434FB-939F-4D50-AED9-54750E96A36C}" destId="{2878B560-65D0-453A-A2A4-87EBE058FAA9}" srcOrd="19" destOrd="0" presId="urn:microsoft.com/office/officeart/2005/8/layout/radial6"/>
    <dgm:cxn modelId="{032951EE-9806-45CC-B032-E9BAFE8ECA09}" type="presParOf" srcId="{D21434FB-939F-4D50-AED9-54750E96A36C}" destId="{987A1EB8-9868-45AB-B3DB-E358843D9F03}" srcOrd="20" destOrd="0" presId="urn:microsoft.com/office/officeart/2005/8/layout/radial6"/>
    <dgm:cxn modelId="{D69ECD04-8E3A-4752-8E7B-3FD789090A24}" type="presParOf" srcId="{D21434FB-939F-4D50-AED9-54750E96A36C}" destId="{1E3EF4AF-A129-47A0-B956-C550A9853280}"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EF4AF-A129-47A0-B956-C550A9853280}">
      <dsp:nvSpPr>
        <dsp:cNvPr id="0" name=""/>
        <dsp:cNvSpPr/>
      </dsp:nvSpPr>
      <dsp:spPr>
        <a:xfrm>
          <a:off x="783545" y="470457"/>
          <a:ext cx="3749195" cy="3749195"/>
        </a:xfrm>
        <a:prstGeom prst="blockArc">
          <a:avLst>
            <a:gd name="adj1" fmla="val 13114286"/>
            <a:gd name="adj2" fmla="val 16200000"/>
            <a:gd name="adj3" fmla="val 388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AA8A92-B65F-416E-8E09-9AC47A5BD6C7}">
      <dsp:nvSpPr>
        <dsp:cNvPr id="0" name=""/>
        <dsp:cNvSpPr/>
      </dsp:nvSpPr>
      <dsp:spPr>
        <a:xfrm>
          <a:off x="786882" y="470457"/>
          <a:ext cx="3742521" cy="3749195"/>
        </a:xfrm>
        <a:prstGeom prst="blockArc">
          <a:avLst>
            <a:gd name="adj1" fmla="val 10028571"/>
            <a:gd name="adj2" fmla="val 13114286"/>
            <a:gd name="adj3" fmla="val 388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A0AA9A-27CB-4AF1-9BBA-27BD6D14B2EC}">
      <dsp:nvSpPr>
        <dsp:cNvPr id="0" name=""/>
        <dsp:cNvSpPr/>
      </dsp:nvSpPr>
      <dsp:spPr>
        <a:xfrm>
          <a:off x="783545" y="470457"/>
          <a:ext cx="3749195" cy="3749195"/>
        </a:xfrm>
        <a:prstGeom prst="blockArc">
          <a:avLst>
            <a:gd name="adj1" fmla="val 6942857"/>
            <a:gd name="adj2" fmla="val 10028571"/>
            <a:gd name="adj3" fmla="val 388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264FF8-FB06-4C45-8F14-359F034E26DA}">
      <dsp:nvSpPr>
        <dsp:cNvPr id="0" name=""/>
        <dsp:cNvSpPr/>
      </dsp:nvSpPr>
      <dsp:spPr>
        <a:xfrm>
          <a:off x="783545" y="470457"/>
          <a:ext cx="3749195" cy="3749195"/>
        </a:xfrm>
        <a:prstGeom prst="blockArc">
          <a:avLst>
            <a:gd name="adj1" fmla="val 3857143"/>
            <a:gd name="adj2" fmla="val 6942857"/>
            <a:gd name="adj3" fmla="val 388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BF77E5-1649-4E68-934F-39F9A066F38D}">
      <dsp:nvSpPr>
        <dsp:cNvPr id="0" name=""/>
        <dsp:cNvSpPr/>
      </dsp:nvSpPr>
      <dsp:spPr>
        <a:xfrm>
          <a:off x="783545" y="470457"/>
          <a:ext cx="3749195" cy="3749195"/>
        </a:xfrm>
        <a:prstGeom prst="blockArc">
          <a:avLst>
            <a:gd name="adj1" fmla="val 771429"/>
            <a:gd name="adj2" fmla="val 3857143"/>
            <a:gd name="adj3" fmla="val 388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452343-2387-4167-B71B-3EA11EBB8D6D}">
      <dsp:nvSpPr>
        <dsp:cNvPr id="0" name=""/>
        <dsp:cNvSpPr/>
      </dsp:nvSpPr>
      <dsp:spPr>
        <a:xfrm>
          <a:off x="783545" y="470457"/>
          <a:ext cx="3749195" cy="3749195"/>
        </a:xfrm>
        <a:prstGeom prst="blockArc">
          <a:avLst>
            <a:gd name="adj1" fmla="val 19285714"/>
            <a:gd name="adj2" fmla="val 771429"/>
            <a:gd name="adj3" fmla="val 388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0ABD27-5F9C-4F8F-B063-E1908FE57924}">
      <dsp:nvSpPr>
        <dsp:cNvPr id="0" name=""/>
        <dsp:cNvSpPr/>
      </dsp:nvSpPr>
      <dsp:spPr>
        <a:xfrm>
          <a:off x="783545" y="470457"/>
          <a:ext cx="3749195" cy="3749195"/>
        </a:xfrm>
        <a:prstGeom prst="blockArc">
          <a:avLst>
            <a:gd name="adj1" fmla="val 16200000"/>
            <a:gd name="adj2" fmla="val 19285714"/>
            <a:gd name="adj3" fmla="val 388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915C37-8589-4174-92FA-4C6434493807}">
      <dsp:nvSpPr>
        <dsp:cNvPr id="0" name=""/>
        <dsp:cNvSpPr/>
      </dsp:nvSpPr>
      <dsp:spPr>
        <a:xfrm>
          <a:off x="1935201" y="1631450"/>
          <a:ext cx="1445884" cy="144588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kern="1200" dirty="0"/>
            <a:t>PERFORMANCE</a:t>
          </a:r>
        </a:p>
      </dsp:txBody>
      <dsp:txXfrm>
        <a:off x="2146946" y="1843195"/>
        <a:ext cx="1022394" cy="1022394"/>
      </dsp:txXfrm>
    </dsp:sp>
    <dsp:sp modelId="{4DC5F457-11B2-419F-B86E-682568EC26B0}">
      <dsp:nvSpPr>
        <dsp:cNvPr id="0" name=""/>
        <dsp:cNvSpPr/>
      </dsp:nvSpPr>
      <dsp:spPr>
        <a:xfrm>
          <a:off x="2152083" y="834"/>
          <a:ext cx="1012119" cy="101211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fr-FR" sz="600" kern="1200" dirty="0"/>
            <a:t>TECHNIQUE</a:t>
          </a:r>
        </a:p>
      </dsp:txBody>
      <dsp:txXfrm>
        <a:off x="2300304" y="149055"/>
        <a:ext cx="715677" cy="715677"/>
      </dsp:txXfrm>
    </dsp:sp>
    <dsp:sp modelId="{13A39B69-F75E-4EFA-AAA3-02D9E143DC56}">
      <dsp:nvSpPr>
        <dsp:cNvPr id="0" name=""/>
        <dsp:cNvSpPr/>
      </dsp:nvSpPr>
      <dsp:spPr>
        <a:xfrm>
          <a:off x="3589216" y="692920"/>
          <a:ext cx="1012119" cy="101211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fr-FR" sz="600" kern="1200" dirty="0"/>
            <a:t>PHYSIQUE</a:t>
          </a:r>
        </a:p>
      </dsp:txBody>
      <dsp:txXfrm>
        <a:off x="3737437" y="841141"/>
        <a:ext cx="715677" cy="715677"/>
      </dsp:txXfrm>
    </dsp:sp>
    <dsp:sp modelId="{3C0DBA2F-E696-4C1D-9A5C-323A2B0C7695}">
      <dsp:nvSpPr>
        <dsp:cNvPr id="0" name=""/>
        <dsp:cNvSpPr/>
      </dsp:nvSpPr>
      <dsp:spPr>
        <a:xfrm>
          <a:off x="3944158" y="2248024"/>
          <a:ext cx="1012119" cy="101211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fr-FR" sz="600" kern="1200" dirty="0"/>
            <a:t>PSYCHOLOGIQUE</a:t>
          </a:r>
        </a:p>
      </dsp:txBody>
      <dsp:txXfrm>
        <a:off x="4092379" y="2396245"/>
        <a:ext cx="715677" cy="715677"/>
      </dsp:txXfrm>
    </dsp:sp>
    <dsp:sp modelId="{96B0C269-FCFC-42EC-89E3-0CD08F9147D4}">
      <dsp:nvSpPr>
        <dsp:cNvPr id="0" name=""/>
        <dsp:cNvSpPr/>
      </dsp:nvSpPr>
      <dsp:spPr>
        <a:xfrm>
          <a:off x="2949632" y="3495121"/>
          <a:ext cx="1012119" cy="101211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fr-FR" sz="600" kern="1200" dirty="0"/>
            <a:t>MENTAL</a:t>
          </a:r>
        </a:p>
      </dsp:txBody>
      <dsp:txXfrm>
        <a:off x="3097853" y="3643342"/>
        <a:ext cx="715677" cy="715677"/>
      </dsp:txXfrm>
    </dsp:sp>
    <dsp:sp modelId="{24715EA9-80C9-4EA3-8A3A-E8A8F032E3E0}">
      <dsp:nvSpPr>
        <dsp:cNvPr id="0" name=""/>
        <dsp:cNvSpPr/>
      </dsp:nvSpPr>
      <dsp:spPr>
        <a:xfrm>
          <a:off x="1354535" y="3495121"/>
          <a:ext cx="1012119" cy="101211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fr-FR" sz="600" kern="1200" dirty="0"/>
            <a:t>ENVIRONNEMENT</a:t>
          </a:r>
        </a:p>
      </dsp:txBody>
      <dsp:txXfrm>
        <a:off x="1502756" y="3643342"/>
        <a:ext cx="715677" cy="715677"/>
      </dsp:txXfrm>
    </dsp:sp>
    <dsp:sp modelId="{2A0C0D26-2D52-4B32-9776-2C49C8D9643C}">
      <dsp:nvSpPr>
        <dsp:cNvPr id="0" name=""/>
        <dsp:cNvSpPr/>
      </dsp:nvSpPr>
      <dsp:spPr>
        <a:xfrm>
          <a:off x="360009" y="2248024"/>
          <a:ext cx="1012119" cy="101211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fr-FR" sz="600" kern="1200" dirty="0"/>
            <a:t>STRATEGIE</a:t>
          </a:r>
        </a:p>
      </dsp:txBody>
      <dsp:txXfrm>
        <a:off x="508230" y="2396245"/>
        <a:ext cx="715677" cy="715677"/>
      </dsp:txXfrm>
    </dsp:sp>
    <dsp:sp modelId="{2878B560-65D0-453A-A2A4-87EBE058FAA9}">
      <dsp:nvSpPr>
        <dsp:cNvPr id="0" name=""/>
        <dsp:cNvSpPr/>
      </dsp:nvSpPr>
      <dsp:spPr>
        <a:xfrm>
          <a:off x="714951" y="692920"/>
          <a:ext cx="1012119" cy="101211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fr-FR" sz="600" kern="1200" dirty="0"/>
            <a:t>MATERIEL</a:t>
          </a:r>
        </a:p>
      </dsp:txBody>
      <dsp:txXfrm>
        <a:off x="863172" y="841141"/>
        <a:ext cx="715677" cy="71567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E132C-FFDD-495A-ADF4-2DB92F047D3E}" type="datetimeFigureOut">
              <a:rPr lang="fr-FR" smtClean="0"/>
              <a:t>01/02/2022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D2133-B52E-433D-8C69-5F78EF2C2DBC}" type="slidenum">
              <a:rPr lang="fr-FR" smtClean="0"/>
              <a:t>‹N°›</a:t>
            </a:fld>
            <a:endParaRPr lang="fr-FR"/>
          </a:p>
        </p:txBody>
      </p:sp>
    </p:spTree>
    <p:extLst>
      <p:ext uri="{BB962C8B-B14F-4D97-AF65-F5344CB8AC3E}">
        <p14:creationId xmlns:p14="http://schemas.microsoft.com/office/powerpoint/2010/main" val="43693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fr-FR"/>
              <a:t>Modifiez le style du titre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3B1BF90A-7EF5-4169-90C1-C6D1E626DE81}" type="datetimeFigureOut">
              <a:rPr lang="fr-FR" smtClean="0"/>
              <a:pPr/>
              <a:t>01/02/2022</a:t>
            </a:fld>
            <a:endParaRPr lang="fr-FR"/>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fr-FR"/>
          </a:p>
        </p:txBody>
      </p:sp>
      <p:sp>
        <p:nvSpPr>
          <p:cNvPr id="6" name="Slide Number Placeholder 5"/>
          <p:cNvSpPr>
            <a:spLocks noGrp="1"/>
          </p:cNvSpPr>
          <p:nvPr>
            <p:ph type="sldNum" sz="quarter" idx="12"/>
          </p:nvPr>
        </p:nvSpPr>
        <p:spPr>
          <a:xfrm>
            <a:off x="10469880" y="320040"/>
            <a:ext cx="914400" cy="320040"/>
          </a:xfrm>
        </p:spPr>
        <p:txBody>
          <a:bodyPr/>
          <a:lstStyle/>
          <a:p>
            <a:fld id="{ADE7E49B-797F-44F4-9161-D991B5472345}" type="slidenum">
              <a:rPr lang="fr-FR" smtClean="0"/>
              <a:pPr/>
              <a:t>‹N°›</a:t>
            </a:fld>
            <a:endParaRPr lang="fr-FR"/>
          </a:p>
        </p:txBody>
      </p:sp>
    </p:spTree>
    <p:extLst>
      <p:ext uri="{BB962C8B-B14F-4D97-AF65-F5344CB8AC3E}">
        <p14:creationId xmlns:p14="http://schemas.microsoft.com/office/powerpoint/2010/main" val="2609877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B1BF90A-7EF5-4169-90C1-C6D1E626DE81}" type="datetimeFigureOut">
              <a:rPr lang="fr-FR" smtClean="0"/>
              <a:pPr/>
              <a:t>01/02/2022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DE7E49B-797F-44F4-9161-D991B5472345}" type="slidenum">
              <a:rPr lang="fr-FR" smtClean="0"/>
              <a:pPr/>
              <a:t>‹N°›</a:t>
            </a:fld>
            <a:endParaRPr lang="fr-FR"/>
          </a:p>
        </p:txBody>
      </p:sp>
    </p:spTree>
    <p:extLst>
      <p:ext uri="{BB962C8B-B14F-4D97-AF65-F5344CB8AC3E}">
        <p14:creationId xmlns:p14="http://schemas.microsoft.com/office/powerpoint/2010/main" val="1810997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04672" y="320040"/>
            <a:ext cx="3657600" cy="320040"/>
          </a:xfrm>
        </p:spPr>
        <p:txBody>
          <a:bodyPr/>
          <a:lstStyle/>
          <a:p>
            <a:fld id="{3B1BF90A-7EF5-4169-90C1-C6D1E626DE81}" type="datetimeFigureOut">
              <a:rPr lang="fr-FR" smtClean="0"/>
              <a:pPr/>
              <a:t>01/02/2022</a:t>
            </a:fld>
            <a:endParaRPr lang="fr-FR"/>
          </a:p>
        </p:txBody>
      </p:sp>
      <p:sp>
        <p:nvSpPr>
          <p:cNvPr id="5" name="Footer Placeholder 4"/>
          <p:cNvSpPr>
            <a:spLocks noGrp="1"/>
          </p:cNvSpPr>
          <p:nvPr>
            <p:ph type="ftr" sz="quarter" idx="11"/>
          </p:nvPr>
        </p:nvSpPr>
        <p:spPr>
          <a:xfrm>
            <a:off x="804672" y="6227064"/>
            <a:ext cx="10588752" cy="320040"/>
          </a:xfrm>
        </p:spPr>
        <p:txBody>
          <a:bodyPr/>
          <a:lstStyle/>
          <a:p>
            <a:endParaRPr lang="fr-FR"/>
          </a:p>
        </p:txBody>
      </p:sp>
      <p:sp>
        <p:nvSpPr>
          <p:cNvPr id="6" name="Slide Number Placeholder 5"/>
          <p:cNvSpPr>
            <a:spLocks noGrp="1"/>
          </p:cNvSpPr>
          <p:nvPr>
            <p:ph type="sldNum" sz="quarter" idx="12"/>
          </p:nvPr>
        </p:nvSpPr>
        <p:spPr>
          <a:xfrm>
            <a:off x="10469880" y="320040"/>
            <a:ext cx="914400" cy="320040"/>
          </a:xfrm>
        </p:spPr>
        <p:txBody>
          <a:bodyPr/>
          <a:lstStyle/>
          <a:p>
            <a:fld id="{ADE7E49B-797F-44F4-9161-D991B5472345}" type="slidenum">
              <a:rPr lang="fr-FR" smtClean="0"/>
              <a:pPr/>
              <a:t>‹N°›</a:t>
            </a:fld>
            <a:endParaRPr lang="fr-FR"/>
          </a:p>
        </p:txBody>
      </p:sp>
    </p:spTree>
    <p:extLst>
      <p:ext uri="{BB962C8B-B14F-4D97-AF65-F5344CB8AC3E}">
        <p14:creationId xmlns:p14="http://schemas.microsoft.com/office/powerpoint/2010/main" val="1497817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fr-FR"/>
              <a:t>Modifiez le style du titre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B1BF90A-7EF5-4169-90C1-C6D1E626DE81}" type="datetimeFigureOut">
              <a:rPr lang="fr-FR" smtClean="0"/>
              <a:pPr/>
              <a:t>01/02/2022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DE7E49B-797F-44F4-9161-D991B5472345}" type="slidenum">
              <a:rPr lang="fr-FR" smtClean="0"/>
              <a:pPr/>
              <a:t>‹N°›</a:t>
            </a:fld>
            <a:endParaRPr lang="fr-FR"/>
          </a:p>
        </p:txBody>
      </p:sp>
    </p:spTree>
    <p:extLst>
      <p:ext uri="{BB962C8B-B14F-4D97-AF65-F5344CB8AC3E}">
        <p14:creationId xmlns:p14="http://schemas.microsoft.com/office/powerpoint/2010/main" val="804015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fr-FR"/>
              <a:t>Modifiez le style du titre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804672" y="320040"/>
            <a:ext cx="3657600" cy="320040"/>
          </a:xfrm>
        </p:spPr>
        <p:txBody>
          <a:bodyPr/>
          <a:lstStyle/>
          <a:p>
            <a:fld id="{3B1BF90A-7EF5-4169-90C1-C6D1E626DE81}" type="datetimeFigureOut">
              <a:rPr lang="fr-FR" smtClean="0"/>
              <a:pPr/>
              <a:t>01/02/2022</a:t>
            </a:fld>
            <a:endParaRPr lang="fr-FR"/>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fr-FR"/>
          </a:p>
        </p:txBody>
      </p:sp>
      <p:sp>
        <p:nvSpPr>
          <p:cNvPr id="6" name="Slide Number Placeholder 5"/>
          <p:cNvSpPr>
            <a:spLocks noGrp="1"/>
          </p:cNvSpPr>
          <p:nvPr>
            <p:ph type="sldNum" sz="quarter" idx="12"/>
          </p:nvPr>
        </p:nvSpPr>
        <p:spPr>
          <a:xfrm>
            <a:off x="10469880" y="320040"/>
            <a:ext cx="914400" cy="320040"/>
          </a:xfrm>
        </p:spPr>
        <p:txBody>
          <a:bodyPr/>
          <a:lstStyle/>
          <a:p>
            <a:fld id="{ADE7E49B-797F-44F4-9161-D991B5472345}" type="slidenum">
              <a:rPr lang="fr-FR" smtClean="0"/>
              <a:pPr/>
              <a:t>‹N°›</a:t>
            </a:fld>
            <a:endParaRPr lang="fr-FR"/>
          </a:p>
        </p:txBody>
      </p:sp>
    </p:spTree>
    <p:extLst>
      <p:ext uri="{BB962C8B-B14F-4D97-AF65-F5344CB8AC3E}">
        <p14:creationId xmlns:p14="http://schemas.microsoft.com/office/powerpoint/2010/main" val="704621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fr-FR"/>
              <a:t>Modifiez le style du titre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a:xfrm>
            <a:off x="804672" y="320040"/>
            <a:ext cx="3657600" cy="320040"/>
          </a:xfrm>
        </p:spPr>
        <p:txBody>
          <a:bodyPr/>
          <a:lstStyle/>
          <a:p>
            <a:fld id="{3B1BF90A-7EF5-4169-90C1-C6D1E626DE81}" type="datetimeFigureOut">
              <a:rPr lang="fr-FR" smtClean="0"/>
              <a:pPr/>
              <a:t>01/02/2022</a:t>
            </a:fld>
            <a:endParaRPr lang="fr-FR"/>
          </a:p>
        </p:txBody>
      </p:sp>
      <p:sp>
        <p:nvSpPr>
          <p:cNvPr id="6" name="Footer Placeholder 5"/>
          <p:cNvSpPr>
            <a:spLocks noGrp="1"/>
          </p:cNvSpPr>
          <p:nvPr>
            <p:ph type="ftr" sz="quarter" idx="11"/>
          </p:nvPr>
        </p:nvSpPr>
        <p:spPr>
          <a:xfrm>
            <a:off x="804672" y="6227064"/>
            <a:ext cx="10588752" cy="320040"/>
          </a:xfrm>
        </p:spPr>
        <p:txBody>
          <a:bodyPr/>
          <a:lstStyle/>
          <a:p>
            <a:endParaRPr lang="fr-FR"/>
          </a:p>
        </p:txBody>
      </p:sp>
      <p:sp>
        <p:nvSpPr>
          <p:cNvPr id="7" name="Slide Number Placeholder 6"/>
          <p:cNvSpPr>
            <a:spLocks noGrp="1"/>
          </p:cNvSpPr>
          <p:nvPr>
            <p:ph type="sldNum" sz="quarter" idx="12"/>
          </p:nvPr>
        </p:nvSpPr>
        <p:spPr>
          <a:xfrm>
            <a:off x="10469880" y="320040"/>
            <a:ext cx="914400" cy="320040"/>
          </a:xfrm>
        </p:spPr>
        <p:txBody>
          <a:bodyPr/>
          <a:lstStyle/>
          <a:p>
            <a:fld id="{ADE7E49B-797F-44F4-9161-D991B5472345}" type="slidenum">
              <a:rPr lang="fr-FR" smtClean="0"/>
              <a:pPr/>
              <a:t>‹N°›</a:t>
            </a:fld>
            <a:endParaRPr lang="fr-FR"/>
          </a:p>
        </p:txBody>
      </p:sp>
    </p:spTree>
    <p:extLst>
      <p:ext uri="{BB962C8B-B14F-4D97-AF65-F5344CB8AC3E}">
        <p14:creationId xmlns:p14="http://schemas.microsoft.com/office/powerpoint/2010/main" val="631314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fr-FR"/>
              <a:t>Modifiez le style du titre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5125305" y="1488985"/>
            <a:ext cx="6264350" cy="169685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118447" y="4351687"/>
            <a:ext cx="6265588" cy="17040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804672" y="320040"/>
            <a:ext cx="3657600" cy="320040"/>
          </a:xfrm>
        </p:spPr>
        <p:txBody>
          <a:bodyPr/>
          <a:lstStyle/>
          <a:p>
            <a:fld id="{3B1BF90A-7EF5-4169-90C1-C6D1E626DE81}" type="datetimeFigureOut">
              <a:rPr lang="fr-FR" smtClean="0"/>
              <a:pPr/>
              <a:t>01/02/2022</a:t>
            </a:fld>
            <a:endParaRPr lang="fr-FR"/>
          </a:p>
        </p:txBody>
      </p:sp>
      <p:sp>
        <p:nvSpPr>
          <p:cNvPr id="8" name="Footer Placeholder 7"/>
          <p:cNvSpPr>
            <a:spLocks noGrp="1"/>
          </p:cNvSpPr>
          <p:nvPr>
            <p:ph type="ftr" sz="quarter" idx="11"/>
          </p:nvPr>
        </p:nvSpPr>
        <p:spPr>
          <a:xfrm>
            <a:off x="804672" y="6227064"/>
            <a:ext cx="10588752" cy="320040"/>
          </a:xfrm>
        </p:spPr>
        <p:txBody>
          <a:bodyPr/>
          <a:lstStyle/>
          <a:p>
            <a:endParaRPr lang="fr-FR"/>
          </a:p>
        </p:txBody>
      </p:sp>
      <p:sp>
        <p:nvSpPr>
          <p:cNvPr id="9" name="Slide Number Placeholder 8"/>
          <p:cNvSpPr>
            <a:spLocks noGrp="1"/>
          </p:cNvSpPr>
          <p:nvPr>
            <p:ph type="sldNum" sz="quarter" idx="12"/>
          </p:nvPr>
        </p:nvSpPr>
        <p:spPr>
          <a:xfrm>
            <a:off x="10469880" y="320040"/>
            <a:ext cx="914400" cy="320040"/>
          </a:xfrm>
        </p:spPr>
        <p:txBody>
          <a:bodyPr/>
          <a:lstStyle/>
          <a:p>
            <a:fld id="{ADE7E49B-797F-44F4-9161-D991B5472345}" type="slidenum">
              <a:rPr lang="fr-FR" smtClean="0"/>
              <a:pPr/>
              <a:t>‹N°›</a:t>
            </a:fld>
            <a:endParaRPr lang="fr-FR"/>
          </a:p>
        </p:txBody>
      </p:sp>
    </p:spTree>
    <p:extLst>
      <p:ext uri="{BB962C8B-B14F-4D97-AF65-F5344CB8AC3E}">
        <p14:creationId xmlns:p14="http://schemas.microsoft.com/office/powerpoint/2010/main" val="720444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fr-FR"/>
              <a:t>Modifiez le style du titre</a:t>
            </a:r>
            <a:endParaRPr lang="en-US" dirty="0"/>
          </a:p>
        </p:txBody>
      </p:sp>
      <p:sp>
        <p:nvSpPr>
          <p:cNvPr id="3" name="Date Placeholder 2"/>
          <p:cNvSpPr>
            <a:spLocks noGrp="1"/>
          </p:cNvSpPr>
          <p:nvPr>
            <p:ph type="dt" sz="half" idx="10"/>
          </p:nvPr>
        </p:nvSpPr>
        <p:spPr/>
        <p:txBody>
          <a:bodyPr/>
          <a:lstStyle/>
          <a:p>
            <a:fld id="{3B1BF90A-7EF5-4169-90C1-C6D1E626DE81}" type="datetimeFigureOut">
              <a:rPr lang="fr-FR" smtClean="0"/>
              <a:pPr/>
              <a:t>01/02/2022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DE7E49B-797F-44F4-9161-D991B5472345}" type="slidenum">
              <a:rPr lang="fr-FR" smtClean="0"/>
              <a:pPr/>
              <a:t>‹N°›</a:t>
            </a:fld>
            <a:endParaRPr lang="fr-FR"/>
          </a:p>
        </p:txBody>
      </p:sp>
    </p:spTree>
    <p:extLst>
      <p:ext uri="{BB962C8B-B14F-4D97-AF65-F5344CB8AC3E}">
        <p14:creationId xmlns:p14="http://schemas.microsoft.com/office/powerpoint/2010/main" val="3194216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3B1BF90A-7EF5-4169-90C1-C6D1E626DE81}" type="datetimeFigureOut">
              <a:rPr lang="fr-FR" smtClean="0"/>
              <a:pPr/>
              <a:t>01/02/2022</a:t>
            </a:fld>
            <a:endParaRPr lang="fr-FR"/>
          </a:p>
        </p:txBody>
      </p:sp>
      <p:sp>
        <p:nvSpPr>
          <p:cNvPr id="3" name="Footer Placeholder 2"/>
          <p:cNvSpPr>
            <a:spLocks noGrp="1"/>
          </p:cNvSpPr>
          <p:nvPr>
            <p:ph type="ftr" sz="quarter" idx="11"/>
          </p:nvPr>
        </p:nvSpPr>
        <p:spPr>
          <a:xfrm>
            <a:off x="804672" y="6227064"/>
            <a:ext cx="10588752" cy="320040"/>
          </a:xfrm>
        </p:spPr>
        <p:txBody>
          <a:bodyPr/>
          <a:lstStyle/>
          <a:p>
            <a:endParaRPr lang="fr-FR"/>
          </a:p>
        </p:txBody>
      </p:sp>
      <p:sp>
        <p:nvSpPr>
          <p:cNvPr id="4" name="Slide Number Placeholder 3"/>
          <p:cNvSpPr>
            <a:spLocks noGrp="1"/>
          </p:cNvSpPr>
          <p:nvPr>
            <p:ph type="sldNum" sz="quarter" idx="12"/>
          </p:nvPr>
        </p:nvSpPr>
        <p:spPr>
          <a:xfrm>
            <a:off x="10469880" y="320040"/>
            <a:ext cx="914400" cy="320040"/>
          </a:xfrm>
        </p:spPr>
        <p:txBody>
          <a:bodyPr/>
          <a:lstStyle/>
          <a:p>
            <a:fld id="{ADE7E49B-797F-44F4-9161-D991B5472345}" type="slidenum">
              <a:rPr lang="fr-FR" smtClean="0"/>
              <a:pPr/>
              <a:t>‹N°›</a:t>
            </a:fld>
            <a:endParaRPr lang="fr-FR"/>
          </a:p>
        </p:txBody>
      </p:sp>
    </p:spTree>
    <p:extLst>
      <p:ext uri="{BB962C8B-B14F-4D97-AF65-F5344CB8AC3E}">
        <p14:creationId xmlns:p14="http://schemas.microsoft.com/office/powerpoint/2010/main" val="3880594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fr-FR"/>
              <a:t>Modifiez le style du titre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B1BF90A-7EF5-4169-90C1-C6D1E626DE81}" type="datetimeFigureOut">
              <a:rPr lang="fr-FR" smtClean="0"/>
              <a:pPr/>
              <a:t>01/02/2022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DE7E49B-797F-44F4-9161-D991B5472345}" type="slidenum">
              <a:rPr lang="fr-FR" smtClean="0"/>
              <a:pPr/>
              <a:t>‹N°›</a:t>
            </a:fld>
            <a:endParaRPr lang="fr-FR"/>
          </a:p>
        </p:txBody>
      </p:sp>
    </p:spTree>
    <p:extLst>
      <p:ext uri="{BB962C8B-B14F-4D97-AF65-F5344CB8AC3E}">
        <p14:creationId xmlns:p14="http://schemas.microsoft.com/office/powerpoint/2010/main" val="2549114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fr-FR"/>
              <a:t>Modifiez le style du titre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804672" y="320040"/>
            <a:ext cx="3657600" cy="320040"/>
          </a:xfrm>
        </p:spPr>
        <p:txBody>
          <a:bodyPr/>
          <a:lstStyle/>
          <a:p>
            <a:fld id="{3B1BF90A-7EF5-4169-90C1-C6D1E626DE81}" type="datetimeFigureOut">
              <a:rPr lang="fr-FR" smtClean="0"/>
              <a:pPr/>
              <a:t>01/02/2022</a:t>
            </a:fld>
            <a:endParaRPr lang="fr-FR"/>
          </a:p>
        </p:txBody>
      </p:sp>
      <p:sp>
        <p:nvSpPr>
          <p:cNvPr id="6" name="Footer Placeholder 5"/>
          <p:cNvSpPr>
            <a:spLocks noGrp="1"/>
          </p:cNvSpPr>
          <p:nvPr>
            <p:ph type="ftr" sz="quarter" idx="11"/>
          </p:nvPr>
        </p:nvSpPr>
        <p:spPr>
          <a:xfrm>
            <a:off x="804672" y="6227064"/>
            <a:ext cx="5942203" cy="320040"/>
          </a:xfrm>
        </p:spPr>
        <p:txBody>
          <a:bodyPr/>
          <a:lstStyle/>
          <a:p>
            <a:endParaRPr lang="fr-FR"/>
          </a:p>
        </p:txBody>
      </p:sp>
      <p:sp>
        <p:nvSpPr>
          <p:cNvPr id="7" name="Slide Number Placeholder 6"/>
          <p:cNvSpPr>
            <a:spLocks noGrp="1"/>
          </p:cNvSpPr>
          <p:nvPr>
            <p:ph type="sldNum" sz="quarter" idx="12"/>
          </p:nvPr>
        </p:nvSpPr>
        <p:spPr>
          <a:xfrm>
            <a:off x="5828377" y="320040"/>
            <a:ext cx="914400" cy="320040"/>
          </a:xfrm>
        </p:spPr>
        <p:txBody>
          <a:bodyPr/>
          <a:lstStyle/>
          <a:p>
            <a:fld id="{ADE7E49B-797F-44F4-9161-D991B5472345}" type="slidenum">
              <a:rPr lang="fr-FR" smtClean="0"/>
              <a:pPr/>
              <a:t>‹N°›</a:t>
            </a:fld>
            <a:endParaRPr lang="fr-FR"/>
          </a:p>
        </p:txBody>
      </p:sp>
    </p:spTree>
    <p:extLst>
      <p:ext uri="{BB962C8B-B14F-4D97-AF65-F5344CB8AC3E}">
        <p14:creationId xmlns:p14="http://schemas.microsoft.com/office/powerpoint/2010/main" val="1955362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3B1BF90A-7EF5-4169-90C1-C6D1E626DE81}" type="datetimeFigureOut">
              <a:rPr lang="fr-FR" smtClean="0"/>
              <a:pPr/>
              <a:t>01/02/2022</a:t>
            </a:fld>
            <a:endParaRPr lang="fr-FR"/>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ADE7E49B-797F-44F4-9161-D991B5472345}" type="slidenum">
              <a:rPr lang="fr-FR" smtClean="0"/>
              <a:pPr/>
              <a:t>‹N°›</a:t>
            </a:fld>
            <a:endParaRPr lang="fr-FR"/>
          </a:p>
        </p:txBody>
      </p:sp>
    </p:spTree>
    <p:extLst>
      <p:ext uri="{BB962C8B-B14F-4D97-AF65-F5344CB8AC3E}">
        <p14:creationId xmlns:p14="http://schemas.microsoft.com/office/powerpoint/2010/main" val="3729478008"/>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fif"/><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Courbe%20Ma&#235;l.xlsx" TargetMode="External"/><Relationship Id="rId2" Type="http://schemas.openxmlformats.org/officeDocument/2006/relationships/hyperlink" Target="https://seegolfstats.ffgolf.org/cgi-bin/coaching/login.pl" TargetMode="Externa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Docs%20p&#233;da%20entra&#238;nement/Fichier%20Couloir%20Perf%20Ligue%202021%20V1,1%2020201105.xlsm"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E7BA55-1A7C-492D-8C4C-218E0AF6A684}"/>
              </a:ext>
            </a:extLst>
          </p:cNvPr>
          <p:cNvSpPr>
            <a:spLocks noGrp="1"/>
          </p:cNvSpPr>
          <p:nvPr>
            <p:ph type="ctrTitle"/>
          </p:nvPr>
        </p:nvSpPr>
        <p:spPr>
          <a:xfrm>
            <a:off x="1852300" y="1855445"/>
            <a:ext cx="7766936" cy="1646302"/>
          </a:xfrm>
        </p:spPr>
        <p:txBody>
          <a:bodyPr>
            <a:normAutofit/>
          </a:bodyPr>
          <a:lstStyle/>
          <a:p>
            <a:r>
              <a:rPr lang="fr-FR" dirty="0"/>
              <a:t>Projet Sportif 2022</a:t>
            </a:r>
          </a:p>
        </p:txBody>
      </p:sp>
      <p:sp>
        <p:nvSpPr>
          <p:cNvPr id="3" name="Sous-titre 2">
            <a:extLst>
              <a:ext uri="{FF2B5EF4-FFF2-40B4-BE49-F238E27FC236}">
                <a16:creationId xmlns:a16="http://schemas.microsoft.com/office/drawing/2014/main" id="{EF9A16DC-0F8F-41AF-BC14-204D929CA191}"/>
              </a:ext>
            </a:extLst>
          </p:cNvPr>
          <p:cNvSpPr>
            <a:spLocks noGrp="1"/>
          </p:cNvSpPr>
          <p:nvPr>
            <p:ph type="subTitle" idx="1"/>
          </p:nvPr>
        </p:nvSpPr>
        <p:spPr>
          <a:xfrm>
            <a:off x="2645401" y="3429000"/>
            <a:ext cx="7766936" cy="1096899"/>
          </a:xfrm>
        </p:spPr>
        <p:txBody>
          <a:bodyPr/>
          <a:lstStyle/>
          <a:p>
            <a:r>
              <a:rPr lang="fr-FR" dirty="0">
                <a:solidFill>
                  <a:srgbClr val="002060"/>
                </a:solidFill>
              </a:rPr>
              <a:t>Ligue de golf des Pays de la Loire</a:t>
            </a:r>
          </a:p>
        </p:txBody>
      </p:sp>
      <p:pic>
        <p:nvPicPr>
          <p:cNvPr id="7" name="Image 6">
            <a:extLst>
              <a:ext uri="{FF2B5EF4-FFF2-40B4-BE49-F238E27FC236}">
                <a16:creationId xmlns:a16="http://schemas.microsoft.com/office/drawing/2014/main" id="{C5D4CC69-1A1E-4635-B7BB-CD667F67CA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97"/>
            <a:ext cx="1605225" cy="1605225"/>
          </a:xfrm>
          <a:prstGeom prst="rect">
            <a:avLst/>
          </a:prstGeom>
        </p:spPr>
      </p:pic>
      <p:pic>
        <p:nvPicPr>
          <p:cNvPr id="11" name="Image 10">
            <a:extLst>
              <a:ext uri="{FF2B5EF4-FFF2-40B4-BE49-F238E27FC236}">
                <a16:creationId xmlns:a16="http://schemas.microsoft.com/office/drawing/2014/main" id="{8BFC2407-0421-4A28-B5F5-C276400AD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6726" y="5750538"/>
            <a:ext cx="3701920" cy="1053623"/>
          </a:xfrm>
          <a:prstGeom prst="rect">
            <a:avLst/>
          </a:prstGeom>
        </p:spPr>
      </p:pic>
      <p:pic>
        <p:nvPicPr>
          <p:cNvPr id="13" name="Image 12">
            <a:extLst>
              <a:ext uri="{FF2B5EF4-FFF2-40B4-BE49-F238E27FC236}">
                <a16:creationId xmlns:a16="http://schemas.microsoft.com/office/drawing/2014/main" id="{D564D2CC-055D-4E36-B9FE-B59EBDE7AB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154" y="5430179"/>
            <a:ext cx="2689555" cy="1395524"/>
          </a:xfrm>
          <a:prstGeom prst="rect">
            <a:avLst/>
          </a:prstGeom>
        </p:spPr>
      </p:pic>
      <p:pic>
        <p:nvPicPr>
          <p:cNvPr id="15" name="Image 14">
            <a:extLst>
              <a:ext uri="{FF2B5EF4-FFF2-40B4-BE49-F238E27FC236}">
                <a16:creationId xmlns:a16="http://schemas.microsoft.com/office/drawing/2014/main" id="{CB78BB9F-4C33-40D8-A8C4-10DECDD281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7400" y="5510765"/>
            <a:ext cx="2789873" cy="1221824"/>
          </a:xfrm>
          <a:prstGeom prst="rect">
            <a:avLst/>
          </a:prstGeom>
        </p:spPr>
      </p:pic>
    </p:spTree>
    <p:extLst>
      <p:ext uri="{BB962C8B-B14F-4D97-AF65-F5344CB8AC3E}">
        <p14:creationId xmlns:p14="http://schemas.microsoft.com/office/powerpoint/2010/main" val="581998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775FF0-079C-4287-8D88-05E421210BB8}"/>
              </a:ext>
            </a:extLst>
          </p:cNvPr>
          <p:cNvSpPr>
            <a:spLocks noGrp="1"/>
          </p:cNvSpPr>
          <p:nvPr>
            <p:ph type="title"/>
          </p:nvPr>
        </p:nvSpPr>
        <p:spPr/>
        <p:txBody>
          <a:bodyPr>
            <a:normAutofit fontScale="90000"/>
          </a:bodyPr>
          <a:lstStyle/>
          <a:p>
            <a:r>
              <a:rPr lang="fr-FR" dirty="0"/>
              <a:t>Critères d’entrée dans les groupes régionaux individuels</a:t>
            </a:r>
          </a:p>
        </p:txBody>
      </p:sp>
      <p:sp>
        <p:nvSpPr>
          <p:cNvPr id="3" name="Espace réservé du contenu 2">
            <a:extLst>
              <a:ext uri="{FF2B5EF4-FFF2-40B4-BE49-F238E27FC236}">
                <a16:creationId xmlns:a16="http://schemas.microsoft.com/office/drawing/2014/main" id="{A282FA7D-D91B-4741-B689-8228501FD7CC}"/>
              </a:ext>
            </a:extLst>
          </p:cNvPr>
          <p:cNvSpPr>
            <a:spLocks noGrp="1"/>
          </p:cNvSpPr>
          <p:nvPr>
            <p:ph idx="1"/>
          </p:nvPr>
        </p:nvSpPr>
        <p:spPr/>
        <p:txBody>
          <a:bodyPr/>
          <a:lstStyle/>
          <a:p>
            <a:r>
              <a:rPr lang="fr-FR" dirty="0">
                <a:solidFill>
                  <a:srgbClr val="002060"/>
                </a:solidFill>
              </a:rPr>
              <a:t>Résultats (Courbes de performance en âge réel)</a:t>
            </a:r>
          </a:p>
          <a:p>
            <a:pPr lvl="1"/>
            <a:r>
              <a:rPr lang="fr-FR" dirty="0">
                <a:solidFill>
                  <a:srgbClr val="002060"/>
                </a:solidFill>
              </a:rPr>
              <a:t>Moyenne de scores sur 6 mois</a:t>
            </a:r>
          </a:p>
          <a:p>
            <a:pPr lvl="1"/>
            <a:r>
              <a:rPr lang="fr-FR" dirty="0">
                <a:solidFill>
                  <a:srgbClr val="002060"/>
                </a:solidFill>
              </a:rPr>
              <a:t>Classement au mérite jeunes</a:t>
            </a:r>
          </a:p>
          <a:p>
            <a:r>
              <a:rPr lang="fr-FR" dirty="0">
                <a:solidFill>
                  <a:srgbClr val="002060"/>
                </a:solidFill>
              </a:rPr>
              <a:t>Investissement</a:t>
            </a:r>
          </a:p>
          <a:p>
            <a:r>
              <a:rPr lang="fr-FR" dirty="0">
                <a:solidFill>
                  <a:srgbClr val="002060"/>
                </a:solidFill>
              </a:rPr>
              <a:t>Cohérence des objectifs</a:t>
            </a:r>
          </a:p>
          <a:p>
            <a:r>
              <a:rPr lang="fr-FR" dirty="0">
                <a:solidFill>
                  <a:srgbClr val="002060"/>
                </a:solidFill>
              </a:rPr>
              <a:t>Comportement</a:t>
            </a:r>
          </a:p>
        </p:txBody>
      </p:sp>
      <p:pic>
        <p:nvPicPr>
          <p:cNvPr id="4" name="Image 3">
            <a:extLst>
              <a:ext uri="{FF2B5EF4-FFF2-40B4-BE49-F238E27FC236}">
                <a16:creationId xmlns:a16="http://schemas.microsoft.com/office/drawing/2014/main" id="{85BC0B42-D246-4F6D-9F44-EBEDC37F5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7393" y="6012564"/>
            <a:ext cx="1995027" cy="772069"/>
          </a:xfrm>
          <a:prstGeom prst="rect">
            <a:avLst/>
          </a:prstGeom>
        </p:spPr>
      </p:pic>
    </p:spTree>
    <p:extLst>
      <p:ext uri="{BB962C8B-B14F-4D97-AF65-F5344CB8AC3E}">
        <p14:creationId xmlns:p14="http://schemas.microsoft.com/office/powerpoint/2010/main" val="1314997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73C32C-FD71-41CA-8A81-CDF6B0743B11}"/>
              </a:ext>
            </a:extLst>
          </p:cNvPr>
          <p:cNvSpPr>
            <a:spLocks noGrp="1"/>
          </p:cNvSpPr>
          <p:nvPr>
            <p:ph type="title"/>
          </p:nvPr>
        </p:nvSpPr>
        <p:spPr/>
        <p:txBody>
          <a:bodyPr/>
          <a:lstStyle/>
          <a:p>
            <a:r>
              <a:rPr lang="fr-FR" dirty="0"/>
              <a:t>L’entrainement encadré hebdomadaire</a:t>
            </a:r>
          </a:p>
        </p:txBody>
      </p:sp>
      <p:sp>
        <p:nvSpPr>
          <p:cNvPr id="3" name="Espace réservé du contenu 2">
            <a:extLst>
              <a:ext uri="{FF2B5EF4-FFF2-40B4-BE49-F238E27FC236}">
                <a16:creationId xmlns:a16="http://schemas.microsoft.com/office/drawing/2014/main" id="{A70D9961-5DAF-463E-A39E-C9D1DC37D62D}"/>
              </a:ext>
            </a:extLst>
          </p:cNvPr>
          <p:cNvSpPr>
            <a:spLocks noGrp="1"/>
          </p:cNvSpPr>
          <p:nvPr>
            <p:ph idx="1"/>
          </p:nvPr>
        </p:nvSpPr>
        <p:spPr/>
        <p:txBody>
          <a:bodyPr>
            <a:normAutofit/>
          </a:bodyPr>
          <a:lstStyle/>
          <a:p>
            <a:r>
              <a:rPr lang="fr-FR" dirty="0">
                <a:solidFill>
                  <a:srgbClr val="002060"/>
                </a:solidFill>
              </a:rPr>
              <a:t>L’Equipe Technique Régionale suit les joueurs des groupes régionaux sur des créneaux d’entrainements hebdomadaire, le jeudi et le vendredi, qui sont proposés aux joueurs pendant la période de préparation hivernale.</a:t>
            </a:r>
          </a:p>
          <a:p>
            <a:endParaRPr lang="fr-FR" dirty="0">
              <a:solidFill>
                <a:srgbClr val="002060"/>
              </a:solidFill>
            </a:endParaRPr>
          </a:p>
          <a:p>
            <a:r>
              <a:rPr lang="fr-FR" dirty="0">
                <a:solidFill>
                  <a:srgbClr val="002060"/>
                </a:solidFill>
              </a:rPr>
              <a:t>Apporter de l’aide aux joueurs et aux entraineurs des clubs vers plus de rigueur à l’entrainement :</a:t>
            </a:r>
          </a:p>
          <a:p>
            <a:pPr lvl="2"/>
            <a:r>
              <a:rPr lang="fr-FR" dirty="0">
                <a:solidFill>
                  <a:srgbClr val="002060"/>
                </a:solidFill>
              </a:rPr>
              <a:t>Outils d’évaluations </a:t>
            </a:r>
          </a:p>
          <a:p>
            <a:pPr lvl="2"/>
            <a:r>
              <a:rPr lang="fr-FR" dirty="0">
                <a:solidFill>
                  <a:srgbClr val="002060"/>
                </a:solidFill>
              </a:rPr>
              <a:t>Expertise technique</a:t>
            </a:r>
          </a:p>
          <a:p>
            <a:pPr lvl="2"/>
            <a:r>
              <a:rPr lang="fr-FR" dirty="0">
                <a:solidFill>
                  <a:srgbClr val="002060"/>
                </a:solidFill>
              </a:rPr>
              <a:t>Vérifications du volume sur les différents secteurs de la performance</a:t>
            </a:r>
          </a:p>
          <a:p>
            <a:pPr lvl="2"/>
            <a:r>
              <a:rPr lang="fr-FR" dirty="0">
                <a:solidFill>
                  <a:srgbClr val="002060"/>
                </a:solidFill>
              </a:rPr>
              <a:t>Fixation d’objectif</a:t>
            </a:r>
          </a:p>
          <a:p>
            <a:endParaRPr lang="fr-FR" dirty="0"/>
          </a:p>
          <a:p>
            <a:endParaRPr lang="fr-FR" dirty="0"/>
          </a:p>
        </p:txBody>
      </p:sp>
      <p:pic>
        <p:nvPicPr>
          <p:cNvPr id="4" name="Image 3">
            <a:extLst>
              <a:ext uri="{FF2B5EF4-FFF2-40B4-BE49-F238E27FC236}">
                <a16:creationId xmlns:a16="http://schemas.microsoft.com/office/drawing/2014/main" id="{2F09641C-6412-4354-970A-B54FAE35B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7393" y="6012564"/>
            <a:ext cx="1995027" cy="772069"/>
          </a:xfrm>
          <a:prstGeom prst="rect">
            <a:avLst/>
          </a:prstGeom>
        </p:spPr>
      </p:pic>
    </p:spTree>
    <p:extLst>
      <p:ext uri="{BB962C8B-B14F-4D97-AF65-F5344CB8AC3E}">
        <p14:creationId xmlns:p14="http://schemas.microsoft.com/office/powerpoint/2010/main" val="4270774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55301A-073F-4CD0-8CF9-A9CF4BA3FB2C}"/>
              </a:ext>
            </a:extLst>
          </p:cNvPr>
          <p:cNvSpPr>
            <a:spLocks noGrp="1"/>
          </p:cNvSpPr>
          <p:nvPr>
            <p:ph type="title"/>
          </p:nvPr>
        </p:nvSpPr>
        <p:spPr>
          <a:xfrm>
            <a:off x="1025015" y="2048951"/>
            <a:ext cx="3124426" cy="2760098"/>
          </a:xfrm>
        </p:spPr>
        <p:txBody>
          <a:bodyPr>
            <a:normAutofit/>
          </a:bodyPr>
          <a:lstStyle/>
          <a:p>
            <a:pPr>
              <a:lnSpc>
                <a:spcPct val="90000"/>
              </a:lnSpc>
            </a:pPr>
            <a:r>
              <a:rPr lang="fr-FR" sz="3700" dirty="0">
                <a:solidFill>
                  <a:srgbClr val="FFFFFF"/>
                </a:solidFill>
              </a:rPr>
              <a:t>L’entraînement joueurs cibles</a:t>
            </a:r>
          </a:p>
        </p:txBody>
      </p:sp>
      <p:sp>
        <p:nvSpPr>
          <p:cNvPr id="4" name="Espace réservé du contenu 2">
            <a:extLst>
              <a:ext uri="{FF2B5EF4-FFF2-40B4-BE49-F238E27FC236}">
                <a16:creationId xmlns:a16="http://schemas.microsoft.com/office/drawing/2014/main" id="{D7ED1041-ACCE-4CBF-9BBA-1AD2DF946398}"/>
              </a:ext>
            </a:extLst>
          </p:cNvPr>
          <p:cNvSpPr>
            <a:spLocks noGrp="1"/>
          </p:cNvSpPr>
          <p:nvPr>
            <p:ph idx="1"/>
          </p:nvPr>
        </p:nvSpPr>
        <p:spPr>
          <a:xfrm>
            <a:off x="6096000" y="960444"/>
            <a:ext cx="4932039" cy="5544616"/>
          </a:xfrm>
        </p:spPr>
        <p:txBody>
          <a:bodyPr anchor="ctr">
            <a:normAutofit/>
          </a:bodyPr>
          <a:lstStyle/>
          <a:p>
            <a:pPr marL="0" indent="0" algn="just">
              <a:lnSpc>
                <a:spcPct val="150000"/>
              </a:lnSpc>
              <a:buNone/>
            </a:pPr>
            <a:r>
              <a:rPr lang="fr-FR" sz="2100" b="1" dirty="0">
                <a:solidFill>
                  <a:srgbClr val="002060"/>
                </a:solidFill>
              </a:rPr>
              <a:t>Le </a:t>
            </a:r>
            <a:r>
              <a:rPr lang="fr-FR" sz="2100" b="1" dirty="0" err="1">
                <a:solidFill>
                  <a:srgbClr val="002060"/>
                </a:solidFill>
              </a:rPr>
              <a:t>scoring</a:t>
            </a:r>
            <a:r>
              <a:rPr lang="fr-FR" sz="2100" b="1" dirty="0">
                <a:solidFill>
                  <a:srgbClr val="002060"/>
                </a:solidFill>
              </a:rPr>
              <a:t> au centre du projet </a:t>
            </a:r>
            <a:r>
              <a:rPr lang="fr-FR" sz="2100" dirty="0">
                <a:solidFill>
                  <a:srgbClr val="002060"/>
                </a:solidFill>
              </a:rPr>
              <a:t>: </a:t>
            </a:r>
          </a:p>
          <a:p>
            <a:pPr marL="800100" lvl="1" indent="-342900">
              <a:lnSpc>
                <a:spcPct val="150000"/>
              </a:lnSpc>
              <a:buFont typeface="Wingdings" panose="05000000000000000000" pitchFamily="2" charset="2"/>
              <a:buChar char="§"/>
            </a:pPr>
            <a:r>
              <a:rPr lang="fr-FR" sz="1600" dirty="0">
                <a:solidFill>
                  <a:srgbClr val="002060"/>
                </a:solidFill>
              </a:rPr>
              <a:t>Organisation de l’entraînement vs « cours », même chez les petits</a:t>
            </a:r>
          </a:p>
          <a:p>
            <a:pPr marL="800100" lvl="1" indent="-342900">
              <a:lnSpc>
                <a:spcPct val="150000"/>
              </a:lnSpc>
              <a:buFont typeface="Wingdings" panose="05000000000000000000" pitchFamily="2" charset="2"/>
              <a:buChar char="§"/>
            </a:pPr>
            <a:r>
              <a:rPr lang="fr-FR" sz="1600" dirty="0">
                <a:solidFill>
                  <a:srgbClr val="002060"/>
                </a:solidFill>
              </a:rPr>
              <a:t>Volume prioritaire « </a:t>
            </a:r>
            <a:r>
              <a:rPr lang="fr-FR" sz="1600" dirty="0" err="1">
                <a:solidFill>
                  <a:srgbClr val="002060"/>
                </a:solidFill>
              </a:rPr>
              <a:t>scoring</a:t>
            </a:r>
            <a:r>
              <a:rPr lang="fr-FR" sz="1600" dirty="0">
                <a:solidFill>
                  <a:srgbClr val="002060"/>
                </a:solidFill>
              </a:rPr>
              <a:t> </a:t>
            </a:r>
            <a:r>
              <a:rPr lang="fr-FR" sz="1600" dirty="0" err="1">
                <a:solidFill>
                  <a:srgbClr val="002060"/>
                </a:solidFill>
              </a:rPr>
              <a:t>game</a:t>
            </a:r>
            <a:r>
              <a:rPr lang="fr-FR" sz="1600" dirty="0">
                <a:solidFill>
                  <a:srgbClr val="002060"/>
                </a:solidFill>
              </a:rPr>
              <a:t> »: </a:t>
            </a:r>
            <a:r>
              <a:rPr lang="fr-FR" sz="1600" dirty="0" err="1">
                <a:solidFill>
                  <a:srgbClr val="002060"/>
                </a:solidFill>
              </a:rPr>
              <a:t>driving</a:t>
            </a:r>
            <a:r>
              <a:rPr lang="fr-FR" sz="1600" dirty="0">
                <a:solidFill>
                  <a:srgbClr val="002060"/>
                </a:solidFill>
              </a:rPr>
              <a:t>, wedging, putting</a:t>
            </a:r>
          </a:p>
          <a:p>
            <a:pPr marL="800100" lvl="1" indent="-342900">
              <a:lnSpc>
                <a:spcPct val="150000"/>
              </a:lnSpc>
              <a:buFont typeface="Wingdings" panose="05000000000000000000" pitchFamily="2" charset="2"/>
              <a:buChar char="§"/>
            </a:pPr>
            <a:r>
              <a:rPr lang="fr-FR" sz="1600" dirty="0">
                <a:solidFill>
                  <a:srgbClr val="002060"/>
                </a:solidFill>
              </a:rPr>
              <a:t>Utilisation systématique </a:t>
            </a:r>
            <a:r>
              <a:rPr lang="fr-FR" sz="1600" b="1" dirty="0">
                <a:solidFill>
                  <a:srgbClr val="002060"/>
                </a:solidFill>
              </a:rPr>
              <a:t>statistiques</a:t>
            </a:r>
          </a:p>
          <a:p>
            <a:pPr marL="1200150" lvl="2" indent="-342900">
              <a:lnSpc>
                <a:spcPct val="150000"/>
              </a:lnSpc>
              <a:buFont typeface="Wingdings" panose="05000000000000000000" pitchFamily="2" charset="2"/>
              <a:buChar char="§"/>
            </a:pPr>
            <a:r>
              <a:rPr lang="fr-FR" sz="1200" b="1" dirty="0" err="1">
                <a:solidFill>
                  <a:srgbClr val="002060"/>
                </a:solidFill>
                <a:hlinkClick r:id="rId2">
                  <a:extLst>
                    <a:ext uri="{A12FA001-AC4F-418D-AE19-62706E023703}">
                      <ahyp:hlinkClr xmlns:ahyp="http://schemas.microsoft.com/office/drawing/2018/hyperlinkcolor" val="tx"/>
                    </a:ext>
                  </a:extLst>
                </a:hlinkClick>
              </a:rPr>
              <a:t>Seegolfstats</a:t>
            </a:r>
            <a:r>
              <a:rPr lang="fr-FR" sz="1200" dirty="0">
                <a:solidFill>
                  <a:srgbClr val="002060"/>
                </a:solidFill>
              </a:rPr>
              <a:t> </a:t>
            </a:r>
          </a:p>
          <a:p>
            <a:pPr marL="1200150" lvl="2" indent="-342900">
              <a:lnSpc>
                <a:spcPct val="150000"/>
              </a:lnSpc>
              <a:buFont typeface="Wingdings" panose="05000000000000000000" pitchFamily="2" charset="2"/>
              <a:buChar char="§"/>
            </a:pPr>
            <a:r>
              <a:rPr lang="fr-FR" sz="1200" dirty="0">
                <a:solidFill>
                  <a:srgbClr val="002060"/>
                </a:solidFill>
                <a:hlinkClick r:id="rId3" action="ppaction://hlinkfile">
                  <a:extLst>
                    <a:ext uri="{A12FA001-AC4F-418D-AE19-62706E023703}">
                      <ahyp:hlinkClr xmlns:ahyp="http://schemas.microsoft.com/office/drawing/2018/hyperlinkcolor" val="tx"/>
                    </a:ext>
                  </a:extLst>
                </a:hlinkClick>
              </a:rPr>
              <a:t>Modélisation</a:t>
            </a:r>
            <a:r>
              <a:rPr lang="fr-FR" sz="1200" dirty="0">
                <a:solidFill>
                  <a:srgbClr val="002060"/>
                </a:solidFill>
                <a:hlinkClick r:id="rId4" action="ppaction://hlinkfile">
                  <a:extLst>
                    <a:ext uri="{A12FA001-AC4F-418D-AE19-62706E023703}">
                      <ahyp:hlinkClr xmlns:ahyp="http://schemas.microsoft.com/office/drawing/2018/hyperlinkcolor" val="tx"/>
                    </a:ext>
                  </a:extLst>
                </a:hlinkClick>
              </a:rPr>
              <a:t> de la performance</a:t>
            </a:r>
            <a:endParaRPr lang="fr-FR" sz="1200" dirty="0">
              <a:solidFill>
                <a:srgbClr val="002060"/>
              </a:solidFill>
            </a:endParaRPr>
          </a:p>
          <a:p>
            <a:pPr lvl="1">
              <a:lnSpc>
                <a:spcPct val="150000"/>
              </a:lnSpc>
              <a:buFont typeface="Wingdings" panose="05000000000000000000" pitchFamily="2" charset="2"/>
              <a:buChar char="§"/>
            </a:pPr>
            <a:r>
              <a:rPr lang="fr-FR" sz="1600" dirty="0">
                <a:solidFill>
                  <a:srgbClr val="002060"/>
                </a:solidFill>
              </a:rPr>
              <a:t>Augmentation volume d’entraînement </a:t>
            </a:r>
          </a:p>
          <a:p>
            <a:pPr lvl="1">
              <a:lnSpc>
                <a:spcPct val="150000"/>
              </a:lnSpc>
              <a:buFont typeface="Wingdings" panose="05000000000000000000" pitchFamily="2" charset="2"/>
              <a:buChar char="§"/>
            </a:pPr>
            <a:r>
              <a:rPr lang="fr-FR" sz="1600" dirty="0">
                <a:solidFill>
                  <a:srgbClr val="002060"/>
                </a:solidFill>
              </a:rPr>
              <a:t>Augmentation qualité / Exigence</a:t>
            </a:r>
          </a:p>
          <a:p>
            <a:pPr marL="914400" lvl="2" indent="0">
              <a:lnSpc>
                <a:spcPct val="150000"/>
              </a:lnSpc>
              <a:buNone/>
            </a:pPr>
            <a:endParaRPr lang="fr-FR" sz="1200" dirty="0">
              <a:solidFill>
                <a:srgbClr val="002060"/>
              </a:solidFill>
            </a:endParaRPr>
          </a:p>
          <a:p>
            <a:pPr marL="914400" lvl="2" indent="0">
              <a:lnSpc>
                <a:spcPct val="150000"/>
              </a:lnSpc>
              <a:buNone/>
            </a:pPr>
            <a:endParaRPr lang="fr-FR" sz="2100" dirty="0">
              <a:solidFill>
                <a:srgbClr val="002060"/>
              </a:solidFill>
            </a:endParaRPr>
          </a:p>
          <a:p>
            <a:pPr marL="457200" lvl="1" indent="0">
              <a:buNone/>
            </a:pPr>
            <a:endParaRPr lang="fr-FR" sz="2100" dirty="0">
              <a:solidFill>
                <a:srgbClr val="002060"/>
              </a:solidFill>
            </a:endParaRPr>
          </a:p>
          <a:p>
            <a:pPr marL="457200" lvl="1" indent="0">
              <a:buNone/>
            </a:pPr>
            <a:endParaRPr lang="fr-FR" sz="2100" dirty="0">
              <a:solidFill>
                <a:srgbClr val="000000"/>
              </a:solidFill>
            </a:endParaRPr>
          </a:p>
        </p:txBody>
      </p:sp>
      <p:pic>
        <p:nvPicPr>
          <p:cNvPr id="5" name="Image 4">
            <a:extLst>
              <a:ext uri="{FF2B5EF4-FFF2-40B4-BE49-F238E27FC236}">
                <a16:creationId xmlns:a16="http://schemas.microsoft.com/office/drawing/2014/main" id="{6086C7FD-48E2-462A-AA58-8B233FD0AD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17393" y="6012564"/>
            <a:ext cx="1995027" cy="772069"/>
          </a:xfrm>
          <a:prstGeom prst="rect">
            <a:avLst/>
          </a:prstGeom>
        </p:spPr>
      </p:pic>
    </p:spTree>
    <p:extLst>
      <p:ext uri="{BB962C8B-B14F-4D97-AF65-F5344CB8AC3E}">
        <p14:creationId xmlns:p14="http://schemas.microsoft.com/office/powerpoint/2010/main" val="239695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000"/>
                                        <p:tgtEl>
                                          <p:spTgt spid="4">
                                            <p:txEl>
                                              <p:pRg st="1" end="1"/>
                                            </p:txEl>
                                          </p:spTgt>
                                        </p:tgtEl>
                                      </p:cBhvr>
                                    </p:animEffect>
                                    <p:anim calcmode="lin" valueType="num">
                                      <p:cBhvr>
                                        <p:cTn id="1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2"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anim calcmode="lin" valueType="num">
                                      <p:cBhvr>
                                        <p:cTn id="1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1000"/>
                                        <p:tgtEl>
                                          <p:spTgt spid="4">
                                            <p:txEl>
                                              <p:pRg st="3" end="3"/>
                                            </p:txEl>
                                          </p:spTgt>
                                        </p:tgtEl>
                                      </p:cBhvr>
                                    </p:animEffect>
                                    <p:anim calcmode="lin" valueType="num">
                                      <p:cBhvr>
                                        <p:cTn id="2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1000"/>
                                        <p:tgtEl>
                                          <p:spTgt spid="4">
                                            <p:txEl>
                                              <p:pRg st="4" end="4"/>
                                            </p:txEl>
                                          </p:spTgt>
                                        </p:tgtEl>
                                      </p:cBhvr>
                                    </p:animEffect>
                                    <p:anim calcmode="lin" valueType="num">
                                      <p:cBhvr>
                                        <p:cTn id="2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1000"/>
                                        <p:tgtEl>
                                          <p:spTgt spid="4">
                                            <p:txEl>
                                              <p:pRg st="5" end="5"/>
                                            </p:txEl>
                                          </p:spTgt>
                                        </p:tgtEl>
                                      </p:cBhvr>
                                    </p:animEffect>
                                    <p:anim calcmode="lin" valueType="num">
                                      <p:cBhvr>
                                        <p:cTn id="3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1000"/>
                                        <p:tgtEl>
                                          <p:spTgt spid="4">
                                            <p:txEl>
                                              <p:pRg st="6" end="6"/>
                                            </p:txEl>
                                          </p:spTgt>
                                        </p:tgtEl>
                                      </p:cBhvr>
                                    </p:animEffect>
                                    <p:anim calcmode="lin" valueType="num">
                                      <p:cBhvr>
                                        <p:cTn id="3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6" end="6"/>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fade">
                                      <p:cBhvr>
                                        <p:cTn id="40" dur="1000"/>
                                        <p:tgtEl>
                                          <p:spTgt spid="4">
                                            <p:txEl>
                                              <p:pRg st="7" end="7"/>
                                            </p:txEl>
                                          </p:spTgt>
                                        </p:tgtEl>
                                      </p:cBhvr>
                                    </p:animEffect>
                                    <p:anim calcmode="lin" valueType="num">
                                      <p:cBhvr>
                                        <p:cTn id="41"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836432-37BD-48DA-A37D-CD28F0F9C69D}"/>
              </a:ext>
            </a:extLst>
          </p:cNvPr>
          <p:cNvSpPr>
            <a:spLocks noGrp="1"/>
          </p:cNvSpPr>
          <p:nvPr>
            <p:ph type="title"/>
          </p:nvPr>
        </p:nvSpPr>
        <p:spPr/>
        <p:txBody>
          <a:bodyPr>
            <a:normAutofit fontScale="90000"/>
          </a:bodyPr>
          <a:lstStyle/>
          <a:p>
            <a:r>
              <a:rPr lang="fr-FR" dirty="0"/>
              <a:t>Suivi des joueurs des groupes régionaux</a:t>
            </a:r>
          </a:p>
        </p:txBody>
      </p:sp>
      <p:sp>
        <p:nvSpPr>
          <p:cNvPr id="3" name="Espace réservé du contenu 2">
            <a:extLst>
              <a:ext uri="{FF2B5EF4-FFF2-40B4-BE49-F238E27FC236}">
                <a16:creationId xmlns:a16="http://schemas.microsoft.com/office/drawing/2014/main" id="{FED1F71B-27A6-4879-8497-54797B6506CD}"/>
              </a:ext>
            </a:extLst>
          </p:cNvPr>
          <p:cNvSpPr>
            <a:spLocks noGrp="1"/>
          </p:cNvSpPr>
          <p:nvPr>
            <p:ph idx="1"/>
          </p:nvPr>
        </p:nvSpPr>
        <p:spPr>
          <a:xfrm>
            <a:off x="5351712" y="-1044275"/>
            <a:ext cx="6281873" cy="5248622"/>
          </a:xfrm>
        </p:spPr>
        <p:txBody>
          <a:bodyPr/>
          <a:lstStyle/>
          <a:p>
            <a:r>
              <a:rPr lang="fr-FR" dirty="0">
                <a:solidFill>
                  <a:srgbClr val="002060"/>
                </a:solidFill>
              </a:rPr>
              <a:t>Journées d’entrainement hebdomadaires</a:t>
            </a:r>
          </a:p>
          <a:p>
            <a:r>
              <a:rPr lang="fr-FR" dirty="0">
                <a:solidFill>
                  <a:srgbClr val="002060"/>
                </a:solidFill>
              </a:rPr>
              <a:t>Coaching</a:t>
            </a:r>
          </a:p>
          <a:p>
            <a:endParaRPr lang="fr-FR" dirty="0"/>
          </a:p>
        </p:txBody>
      </p:sp>
      <p:pic>
        <p:nvPicPr>
          <p:cNvPr id="4" name="Image 3">
            <a:extLst>
              <a:ext uri="{FF2B5EF4-FFF2-40B4-BE49-F238E27FC236}">
                <a16:creationId xmlns:a16="http://schemas.microsoft.com/office/drawing/2014/main" id="{1570A6E3-1D20-4639-B62D-DE37DEE69A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7393" y="6012564"/>
            <a:ext cx="1995027" cy="772069"/>
          </a:xfrm>
          <a:prstGeom prst="rect">
            <a:avLst/>
          </a:prstGeom>
        </p:spPr>
      </p:pic>
      <p:graphicFrame>
        <p:nvGraphicFramePr>
          <p:cNvPr id="5" name="Espace réservé du contenu 3">
            <a:extLst>
              <a:ext uri="{FF2B5EF4-FFF2-40B4-BE49-F238E27FC236}">
                <a16:creationId xmlns:a16="http://schemas.microsoft.com/office/drawing/2014/main" id="{4389F4BF-A28D-47CD-BB25-4DF86AA2F133}"/>
              </a:ext>
            </a:extLst>
          </p:cNvPr>
          <p:cNvGraphicFramePr>
            <a:graphicFrameLocks/>
          </p:cNvGraphicFramePr>
          <p:nvPr>
            <p:extLst>
              <p:ext uri="{D42A27DB-BD31-4B8C-83A1-F6EECF244321}">
                <p14:modId xmlns:p14="http://schemas.microsoft.com/office/powerpoint/2010/main" val="943118687"/>
              </p:ext>
            </p:extLst>
          </p:nvPr>
        </p:nvGraphicFramePr>
        <p:xfrm>
          <a:off x="5351712" y="2023353"/>
          <a:ext cx="5316287" cy="4508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1177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D70CD7-BF34-4CC3-A31A-060D9DAF99E0}"/>
              </a:ext>
            </a:extLst>
          </p:cNvPr>
          <p:cNvSpPr>
            <a:spLocks noGrp="1"/>
          </p:cNvSpPr>
          <p:nvPr>
            <p:ph type="title"/>
          </p:nvPr>
        </p:nvSpPr>
        <p:spPr/>
        <p:txBody>
          <a:bodyPr>
            <a:normAutofit fontScale="90000"/>
          </a:bodyPr>
          <a:lstStyle/>
          <a:p>
            <a:r>
              <a:rPr lang="fr-FR" dirty="0"/>
              <a:t>Objectif : L’entrainement qualitatif en autonomie </a:t>
            </a:r>
          </a:p>
        </p:txBody>
      </p:sp>
      <p:sp>
        <p:nvSpPr>
          <p:cNvPr id="3" name="Espace réservé du contenu 2">
            <a:extLst>
              <a:ext uri="{FF2B5EF4-FFF2-40B4-BE49-F238E27FC236}">
                <a16:creationId xmlns:a16="http://schemas.microsoft.com/office/drawing/2014/main" id="{5D0A25AE-4944-4CED-8EB5-CF514BAEF160}"/>
              </a:ext>
            </a:extLst>
          </p:cNvPr>
          <p:cNvSpPr>
            <a:spLocks noGrp="1"/>
          </p:cNvSpPr>
          <p:nvPr>
            <p:ph idx="1"/>
          </p:nvPr>
        </p:nvSpPr>
        <p:spPr/>
        <p:txBody>
          <a:bodyPr/>
          <a:lstStyle/>
          <a:p>
            <a:r>
              <a:rPr lang="fr-FR" dirty="0">
                <a:solidFill>
                  <a:srgbClr val="002060"/>
                </a:solidFill>
              </a:rPr>
              <a:t>Semaine type à respecter dans les volumes des différents secteurs de la performance</a:t>
            </a:r>
          </a:p>
          <a:p>
            <a:r>
              <a:rPr lang="fr-FR" dirty="0" err="1">
                <a:solidFill>
                  <a:srgbClr val="002060"/>
                </a:solidFill>
              </a:rPr>
              <a:t>Reporting</a:t>
            </a:r>
            <a:r>
              <a:rPr lang="fr-FR" dirty="0">
                <a:solidFill>
                  <a:srgbClr val="002060"/>
                </a:solidFill>
              </a:rPr>
              <a:t> régulier à son entraineur de club et/ou à son entraineur référent de Ligue via </a:t>
            </a:r>
            <a:r>
              <a:rPr lang="fr-FR" dirty="0" err="1">
                <a:solidFill>
                  <a:srgbClr val="002060"/>
                </a:solidFill>
              </a:rPr>
              <a:t>whatsapp</a:t>
            </a:r>
            <a:r>
              <a:rPr lang="fr-FR" dirty="0">
                <a:solidFill>
                  <a:srgbClr val="002060"/>
                </a:solidFill>
              </a:rPr>
              <a:t>, mail ou sms</a:t>
            </a:r>
          </a:p>
          <a:p>
            <a:r>
              <a:rPr lang="fr-FR" dirty="0">
                <a:solidFill>
                  <a:srgbClr val="002060"/>
                </a:solidFill>
              </a:rPr>
              <a:t>Apporter de la rigueur et se fixer des objectifs régulièrement </a:t>
            </a:r>
          </a:p>
          <a:p>
            <a:r>
              <a:rPr lang="fr-FR" dirty="0">
                <a:solidFill>
                  <a:srgbClr val="002060"/>
                </a:solidFill>
              </a:rPr>
              <a:t>Volumes à respecter selon l’aménagement du rythme scolaire</a:t>
            </a:r>
          </a:p>
        </p:txBody>
      </p:sp>
      <p:pic>
        <p:nvPicPr>
          <p:cNvPr id="4" name="Image 3">
            <a:extLst>
              <a:ext uri="{FF2B5EF4-FFF2-40B4-BE49-F238E27FC236}">
                <a16:creationId xmlns:a16="http://schemas.microsoft.com/office/drawing/2014/main" id="{FD14E409-D8EA-47C8-85F3-AC49DA0785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7393" y="6012564"/>
            <a:ext cx="1995027" cy="772069"/>
          </a:xfrm>
          <a:prstGeom prst="rect">
            <a:avLst/>
          </a:prstGeom>
        </p:spPr>
      </p:pic>
    </p:spTree>
    <p:extLst>
      <p:ext uri="{BB962C8B-B14F-4D97-AF65-F5344CB8AC3E}">
        <p14:creationId xmlns:p14="http://schemas.microsoft.com/office/powerpoint/2010/main" val="3894256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F62BA2-B085-407E-B0AF-0D7595DAACB0}"/>
              </a:ext>
            </a:extLst>
          </p:cNvPr>
          <p:cNvSpPr>
            <a:spLocks noGrp="1"/>
          </p:cNvSpPr>
          <p:nvPr>
            <p:ph type="title"/>
          </p:nvPr>
        </p:nvSpPr>
        <p:spPr/>
        <p:txBody>
          <a:bodyPr>
            <a:normAutofit/>
          </a:bodyPr>
          <a:lstStyle/>
          <a:p>
            <a:r>
              <a:rPr lang="fr-FR" dirty="0"/>
              <a:t>Le coaching en tournoi</a:t>
            </a:r>
            <a:br>
              <a:rPr lang="fr-FR" dirty="0"/>
            </a:br>
            <a:endParaRPr lang="fr-FR" dirty="0"/>
          </a:p>
        </p:txBody>
      </p:sp>
      <p:sp>
        <p:nvSpPr>
          <p:cNvPr id="3" name="Espace réservé du contenu 2">
            <a:extLst>
              <a:ext uri="{FF2B5EF4-FFF2-40B4-BE49-F238E27FC236}">
                <a16:creationId xmlns:a16="http://schemas.microsoft.com/office/drawing/2014/main" id="{FF0CBA2D-A30A-43A4-BD12-CBED8AC36B63}"/>
              </a:ext>
            </a:extLst>
          </p:cNvPr>
          <p:cNvSpPr>
            <a:spLocks noGrp="1"/>
          </p:cNvSpPr>
          <p:nvPr>
            <p:ph idx="1"/>
          </p:nvPr>
        </p:nvSpPr>
        <p:spPr/>
        <p:txBody>
          <a:bodyPr/>
          <a:lstStyle/>
          <a:p>
            <a:r>
              <a:rPr lang="fr-FR" dirty="0">
                <a:solidFill>
                  <a:srgbClr val="002060"/>
                </a:solidFill>
              </a:rPr>
              <a:t>Fixation d’objectif</a:t>
            </a:r>
          </a:p>
          <a:p>
            <a:r>
              <a:rPr lang="fr-FR" dirty="0">
                <a:solidFill>
                  <a:srgbClr val="002060"/>
                </a:solidFill>
              </a:rPr>
              <a:t>Stratégie</a:t>
            </a:r>
          </a:p>
          <a:p>
            <a:r>
              <a:rPr lang="fr-FR" dirty="0">
                <a:solidFill>
                  <a:srgbClr val="002060"/>
                </a:solidFill>
              </a:rPr>
              <a:t>Améliorer ce qui est contrôlable</a:t>
            </a:r>
          </a:p>
          <a:p>
            <a:r>
              <a:rPr lang="fr-FR" dirty="0">
                <a:solidFill>
                  <a:srgbClr val="002060"/>
                </a:solidFill>
              </a:rPr>
              <a:t>Globalité de la performance</a:t>
            </a:r>
          </a:p>
          <a:p>
            <a:r>
              <a:rPr lang="fr-FR" sz="1800" dirty="0">
                <a:solidFill>
                  <a:srgbClr val="002060"/>
                </a:solidFill>
              </a:rPr>
              <a:t>Prise en charge logistique en tournoi</a:t>
            </a:r>
            <a:br>
              <a:rPr lang="fr-FR" sz="1800" dirty="0">
                <a:solidFill>
                  <a:srgbClr val="002060"/>
                </a:solidFill>
              </a:rPr>
            </a:br>
            <a:r>
              <a:rPr lang="fr-FR" sz="1800" dirty="0">
                <a:solidFill>
                  <a:srgbClr val="002060"/>
                </a:solidFill>
              </a:rPr>
              <a:t>(Chantilly, Evian, GN, Touraine, Belgique)</a:t>
            </a:r>
            <a:endParaRPr lang="fr-FR" dirty="0">
              <a:solidFill>
                <a:srgbClr val="002060"/>
              </a:solidFill>
            </a:endParaRPr>
          </a:p>
        </p:txBody>
      </p:sp>
      <p:pic>
        <p:nvPicPr>
          <p:cNvPr id="4" name="Image 3">
            <a:extLst>
              <a:ext uri="{FF2B5EF4-FFF2-40B4-BE49-F238E27FC236}">
                <a16:creationId xmlns:a16="http://schemas.microsoft.com/office/drawing/2014/main" id="{E98B3E08-37FE-48EA-A65E-AEB500669D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7393" y="6012564"/>
            <a:ext cx="1995027" cy="772069"/>
          </a:xfrm>
          <a:prstGeom prst="rect">
            <a:avLst/>
          </a:prstGeom>
        </p:spPr>
      </p:pic>
    </p:spTree>
    <p:extLst>
      <p:ext uri="{BB962C8B-B14F-4D97-AF65-F5344CB8AC3E}">
        <p14:creationId xmlns:p14="http://schemas.microsoft.com/office/powerpoint/2010/main" val="2576183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2CCB76-5431-4F26-AB7B-B3219D41D834}"/>
              </a:ext>
            </a:extLst>
          </p:cNvPr>
          <p:cNvSpPr>
            <a:spLocks noGrp="1"/>
          </p:cNvSpPr>
          <p:nvPr>
            <p:ph type="title"/>
          </p:nvPr>
        </p:nvSpPr>
        <p:spPr/>
        <p:txBody>
          <a:bodyPr/>
          <a:lstStyle/>
          <a:p>
            <a:r>
              <a:rPr lang="fr-FR" dirty="0"/>
              <a:t>L’école du CENS</a:t>
            </a:r>
          </a:p>
        </p:txBody>
      </p:sp>
      <p:sp>
        <p:nvSpPr>
          <p:cNvPr id="3" name="Espace réservé du contenu 2">
            <a:extLst>
              <a:ext uri="{FF2B5EF4-FFF2-40B4-BE49-F238E27FC236}">
                <a16:creationId xmlns:a16="http://schemas.microsoft.com/office/drawing/2014/main" id="{96FF3E61-12A9-4314-B77E-AC8605DC2CD1}"/>
              </a:ext>
            </a:extLst>
          </p:cNvPr>
          <p:cNvSpPr>
            <a:spLocks noGrp="1"/>
          </p:cNvSpPr>
          <p:nvPr>
            <p:ph idx="1"/>
          </p:nvPr>
        </p:nvSpPr>
        <p:spPr>
          <a:xfrm>
            <a:off x="5230414" y="1609378"/>
            <a:ext cx="6281873" cy="5248622"/>
          </a:xfrm>
        </p:spPr>
        <p:txBody>
          <a:bodyPr>
            <a:normAutofit fontScale="92500" lnSpcReduction="10000"/>
          </a:bodyPr>
          <a:lstStyle/>
          <a:p>
            <a:r>
              <a:rPr lang="fr-FR" dirty="0">
                <a:solidFill>
                  <a:srgbClr val="002060"/>
                </a:solidFill>
              </a:rPr>
              <a:t>La Ligue de golf des Pays de la Loire est partenaire de l’école du CENS pour professionnaliser l’entrainement dès 13 ans.</a:t>
            </a:r>
          </a:p>
          <a:p>
            <a:r>
              <a:rPr lang="fr-FR" dirty="0">
                <a:solidFill>
                  <a:srgbClr val="002060"/>
                </a:solidFill>
              </a:rPr>
              <a:t>Des volumes scolaires diminués par une forte individualisation (8 enfants par classe) -&gt; Augmentation du volume d’entrainement</a:t>
            </a:r>
          </a:p>
          <a:p>
            <a:r>
              <a:rPr lang="fr-FR" dirty="0">
                <a:solidFill>
                  <a:srgbClr val="002060"/>
                </a:solidFill>
              </a:rPr>
              <a:t>Des créneaux de rattrapages scolaires individuels si absence sportive</a:t>
            </a:r>
          </a:p>
          <a:p>
            <a:r>
              <a:rPr lang="fr-FR" dirty="0">
                <a:solidFill>
                  <a:srgbClr val="002060"/>
                </a:solidFill>
              </a:rPr>
              <a:t>Le statut de partenaires d’entrainement permettant aux joueurs de profiter de l’encadrement hebdomadaire, du suivi continu, du statut de joueur protégé et du coaching en tournoi</a:t>
            </a:r>
          </a:p>
          <a:p>
            <a:endParaRPr lang="fr-FR" dirty="0"/>
          </a:p>
          <a:p>
            <a:endParaRPr lang="fr-FR" dirty="0"/>
          </a:p>
          <a:p>
            <a:pPr marL="0" indent="0">
              <a:buNone/>
            </a:pPr>
            <a:r>
              <a:rPr lang="fr-FR" baseline="30000" dirty="0"/>
              <a:t> .</a:t>
            </a:r>
          </a:p>
          <a:p>
            <a:pPr marL="0" indent="0">
              <a:buNone/>
            </a:pPr>
            <a:endParaRPr lang="fr-FR" baseline="30000" dirty="0"/>
          </a:p>
          <a:p>
            <a:pPr marL="0" indent="0">
              <a:buNone/>
            </a:pPr>
            <a:endParaRPr lang="fr-FR" baseline="30000" dirty="0"/>
          </a:p>
          <a:p>
            <a:endParaRPr lang="fr-FR" dirty="0"/>
          </a:p>
        </p:txBody>
      </p:sp>
      <p:pic>
        <p:nvPicPr>
          <p:cNvPr id="4" name="Image 3">
            <a:extLst>
              <a:ext uri="{FF2B5EF4-FFF2-40B4-BE49-F238E27FC236}">
                <a16:creationId xmlns:a16="http://schemas.microsoft.com/office/drawing/2014/main" id="{DF21F9D5-968A-4B37-B4EC-4AC10848DF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7393" y="6012564"/>
            <a:ext cx="1995027" cy="772069"/>
          </a:xfrm>
          <a:prstGeom prst="rect">
            <a:avLst/>
          </a:prstGeom>
        </p:spPr>
      </p:pic>
    </p:spTree>
    <p:extLst>
      <p:ext uri="{BB962C8B-B14F-4D97-AF65-F5344CB8AC3E}">
        <p14:creationId xmlns:p14="http://schemas.microsoft.com/office/powerpoint/2010/main" val="3292308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9A0BFF-43BF-4CC2-8431-2009363B66B7}"/>
              </a:ext>
            </a:extLst>
          </p:cNvPr>
          <p:cNvSpPr>
            <a:spLocks noGrp="1"/>
          </p:cNvSpPr>
          <p:nvPr>
            <p:ph type="ctrTitle"/>
          </p:nvPr>
        </p:nvSpPr>
        <p:spPr/>
        <p:txBody>
          <a:bodyPr/>
          <a:lstStyle/>
          <a:p>
            <a:r>
              <a:rPr lang="fr-FR" dirty="0"/>
              <a:t>PROJET 2 : Projet sportif U12 </a:t>
            </a:r>
            <a:br>
              <a:rPr lang="fr-FR" dirty="0"/>
            </a:br>
            <a:r>
              <a:rPr lang="fr-FR" dirty="0"/>
              <a:t>2021-2022</a:t>
            </a:r>
          </a:p>
        </p:txBody>
      </p:sp>
      <p:pic>
        <p:nvPicPr>
          <p:cNvPr id="4" name="Image 3">
            <a:extLst>
              <a:ext uri="{FF2B5EF4-FFF2-40B4-BE49-F238E27FC236}">
                <a16:creationId xmlns:a16="http://schemas.microsoft.com/office/drawing/2014/main" id="{615622B3-3EF8-4762-A683-E68D4DA9E7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7393" y="6012564"/>
            <a:ext cx="1995027" cy="772069"/>
          </a:xfrm>
          <a:prstGeom prst="rect">
            <a:avLst/>
          </a:prstGeom>
        </p:spPr>
      </p:pic>
    </p:spTree>
    <p:extLst>
      <p:ext uri="{BB962C8B-B14F-4D97-AF65-F5344CB8AC3E}">
        <p14:creationId xmlns:p14="http://schemas.microsoft.com/office/powerpoint/2010/main" val="1858409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E7E00A-91CA-4E0B-B0FE-BF3BA4B1FFF2}"/>
              </a:ext>
            </a:extLst>
          </p:cNvPr>
          <p:cNvSpPr>
            <a:spLocks noGrp="1"/>
          </p:cNvSpPr>
          <p:nvPr>
            <p:ph type="title"/>
          </p:nvPr>
        </p:nvSpPr>
        <p:spPr/>
        <p:txBody>
          <a:bodyPr/>
          <a:lstStyle/>
          <a:p>
            <a:r>
              <a:rPr lang="fr-FR" dirty="0"/>
              <a:t>Point de départ</a:t>
            </a:r>
          </a:p>
        </p:txBody>
      </p:sp>
      <p:sp>
        <p:nvSpPr>
          <p:cNvPr id="3" name="Espace réservé du contenu 2">
            <a:extLst>
              <a:ext uri="{FF2B5EF4-FFF2-40B4-BE49-F238E27FC236}">
                <a16:creationId xmlns:a16="http://schemas.microsoft.com/office/drawing/2014/main" id="{5D943187-F13F-47FE-B5F1-080F5A2CF72C}"/>
              </a:ext>
            </a:extLst>
          </p:cNvPr>
          <p:cNvSpPr>
            <a:spLocks noGrp="1"/>
          </p:cNvSpPr>
          <p:nvPr>
            <p:ph idx="1"/>
          </p:nvPr>
        </p:nvSpPr>
        <p:spPr/>
        <p:txBody>
          <a:bodyPr>
            <a:normAutofit fontScale="92500" lnSpcReduction="10000"/>
          </a:bodyPr>
          <a:lstStyle/>
          <a:p>
            <a:pPr>
              <a:lnSpc>
                <a:spcPct val="107000"/>
              </a:lnSpc>
              <a:spcAft>
                <a:spcPts val="800"/>
              </a:spcAft>
            </a:pPr>
            <a: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Nous avons, chaque année 2-3 joueurs, qui par leurs démarches individuelles se détachent des autres joueurs. Ces joueurs sont rapidement suivis et aidés par la Ligue en complément de leurs suivis dans les clubs. </a:t>
            </a:r>
          </a:p>
          <a:p>
            <a:pPr>
              <a:lnSpc>
                <a:spcPct val="107000"/>
              </a:lnSpc>
              <a:spcAft>
                <a:spcPts val="800"/>
              </a:spcAft>
            </a:pPr>
            <a: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Pour passer à l’étape suivante et créer davantage de compétiteurs et d’enfant intéressés par la démarche d’entrainement, nous avons décidé un accompagnement de groupe sur ce public afin d’augmenter le nombre d’enfants entrant dans les critères nationaux et donc dans les groupes régionaux suivis individuellement, au niveau de la Ligue le jeudi et le vendredi par L’Equipe technique régionale durant la phase hivernale puis en coaching le reste de la saison.</a:t>
            </a:r>
          </a:p>
          <a:p>
            <a:pPr>
              <a:lnSpc>
                <a:spcPct val="107000"/>
              </a:lnSpc>
              <a:spcAft>
                <a:spcPts val="800"/>
              </a:spcAft>
            </a:pPr>
            <a: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L’ETR crée un groupe régional U12 comprenant les joueuses et joueurs investis dans une démarche de progression et de compétitions tout au long de l’année. Les joueuses et joueurs présent pour le 1</a:t>
            </a:r>
            <a:r>
              <a:rPr lang="fr-FR" sz="1800" baseline="30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er</a:t>
            </a:r>
            <a: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trimestre (octobre à décembre 2021) seront sélectionnés en fonction de leur place sur le fichier </a:t>
            </a:r>
            <a:r>
              <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moyenne </a:t>
            </a:r>
            <a:r>
              <a:rPr lang="fr-FR" sz="18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strokeplay</a:t>
            </a:r>
            <a:r>
              <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spécifique u12 »</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(10 garçons, 6 filles).</a:t>
            </a:r>
          </a:p>
          <a:p>
            <a:endParaRPr lang="fr-FR" dirty="0"/>
          </a:p>
        </p:txBody>
      </p:sp>
      <p:pic>
        <p:nvPicPr>
          <p:cNvPr id="4" name="Image 3">
            <a:extLst>
              <a:ext uri="{FF2B5EF4-FFF2-40B4-BE49-F238E27FC236}">
                <a16:creationId xmlns:a16="http://schemas.microsoft.com/office/drawing/2014/main" id="{B3606CA2-8386-4D58-A6B0-557172A33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7393" y="6012564"/>
            <a:ext cx="1995027" cy="772069"/>
          </a:xfrm>
          <a:prstGeom prst="rect">
            <a:avLst/>
          </a:prstGeom>
        </p:spPr>
      </p:pic>
    </p:spTree>
    <p:extLst>
      <p:ext uri="{BB962C8B-B14F-4D97-AF65-F5344CB8AC3E}">
        <p14:creationId xmlns:p14="http://schemas.microsoft.com/office/powerpoint/2010/main" val="103273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5CA668-8618-493A-AA01-8F0D16C5EE8B}"/>
              </a:ext>
            </a:extLst>
          </p:cNvPr>
          <p:cNvSpPr>
            <a:spLocks noGrp="1"/>
          </p:cNvSpPr>
          <p:nvPr>
            <p:ph type="title"/>
          </p:nvPr>
        </p:nvSpPr>
        <p:spPr/>
        <p:txBody>
          <a:bodyPr/>
          <a:lstStyle/>
          <a:p>
            <a:r>
              <a:rPr lang="fr-FR" dirty="0"/>
              <a:t>La filière compétitions : Détection </a:t>
            </a:r>
          </a:p>
        </p:txBody>
      </p:sp>
      <p:sp>
        <p:nvSpPr>
          <p:cNvPr id="3" name="Espace réservé du contenu 2">
            <a:extLst>
              <a:ext uri="{FF2B5EF4-FFF2-40B4-BE49-F238E27FC236}">
                <a16:creationId xmlns:a16="http://schemas.microsoft.com/office/drawing/2014/main" id="{BA1BA8DC-D2EC-4285-AAC7-357929D46ECC}"/>
              </a:ext>
            </a:extLst>
          </p:cNvPr>
          <p:cNvSpPr>
            <a:spLocks noGrp="1"/>
          </p:cNvSpPr>
          <p:nvPr>
            <p:ph idx="1"/>
          </p:nvPr>
        </p:nvSpPr>
        <p:spPr/>
        <p:txBody>
          <a:bodyPr/>
          <a:lstStyle/>
          <a:p>
            <a:r>
              <a:rPr lang="fr-FR" dirty="0">
                <a:solidFill>
                  <a:srgbClr val="002060"/>
                </a:solidFill>
              </a:rPr>
              <a:t>Filière Championnat de France des jeunes</a:t>
            </a:r>
          </a:p>
          <a:p>
            <a:pPr lvl="1"/>
            <a:r>
              <a:rPr lang="fr-FR" dirty="0" err="1">
                <a:solidFill>
                  <a:srgbClr val="002060"/>
                </a:solidFill>
              </a:rPr>
              <a:t>Pré-qualifications</a:t>
            </a:r>
            <a:r>
              <a:rPr lang="fr-FR" dirty="0">
                <a:solidFill>
                  <a:srgbClr val="002060"/>
                </a:solidFill>
              </a:rPr>
              <a:t> régionales</a:t>
            </a:r>
          </a:p>
          <a:p>
            <a:pPr lvl="1"/>
            <a:r>
              <a:rPr lang="fr-FR" dirty="0">
                <a:solidFill>
                  <a:srgbClr val="002060"/>
                </a:solidFill>
              </a:rPr>
              <a:t>Mérite Inter-régional</a:t>
            </a:r>
          </a:p>
          <a:p>
            <a:pPr lvl="1"/>
            <a:r>
              <a:rPr lang="fr-FR" dirty="0">
                <a:solidFill>
                  <a:srgbClr val="002060"/>
                </a:solidFill>
              </a:rPr>
              <a:t>CFJ U14</a:t>
            </a:r>
          </a:p>
          <a:p>
            <a:r>
              <a:rPr lang="fr-FR" dirty="0">
                <a:solidFill>
                  <a:srgbClr val="002060"/>
                </a:solidFill>
              </a:rPr>
              <a:t>Filière Trophée des Jeunes golfeurs U10</a:t>
            </a:r>
          </a:p>
          <a:p>
            <a:pPr lvl="1"/>
            <a:r>
              <a:rPr lang="fr-FR" dirty="0">
                <a:solidFill>
                  <a:srgbClr val="002060"/>
                </a:solidFill>
              </a:rPr>
              <a:t>Qualifications départementales</a:t>
            </a:r>
          </a:p>
          <a:p>
            <a:pPr lvl="1"/>
            <a:r>
              <a:rPr lang="fr-FR" dirty="0">
                <a:solidFill>
                  <a:srgbClr val="002060"/>
                </a:solidFill>
              </a:rPr>
              <a:t>Finale Régionale</a:t>
            </a:r>
          </a:p>
          <a:p>
            <a:pPr lvl="1"/>
            <a:r>
              <a:rPr lang="fr-FR" dirty="0">
                <a:solidFill>
                  <a:srgbClr val="002060"/>
                </a:solidFill>
              </a:rPr>
              <a:t>Quadrangulaire U10</a:t>
            </a:r>
          </a:p>
          <a:p>
            <a:r>
              <a:rPr lang="fr-FR" dirty="0">
                <a:solidFill>
                  <a:srgbClr val="002060"/>
                </a:solidFill>
              </a:rPr>
              <a:t>Grand Ouest Kids Tour U10-U12</a:t>
            </a:r>
          </a:p>
          <a:p>
            <a:pPr lvl="1"/>
            <a:r>
              <a:rPr lang="fr-FR" dirty="0">
                <a:solidFill>
                  <a:srgbClr val="002060"/>
                </a:solidFill>
              </a:rPr>
              <a:t>Circuit Inter-régional Bretagne-Pays de la Loire</a:t>
            </a:r>
          </a:p>
          <a:p>
            <a:pPr lvl="1"/>
            <a:r>
              <a:rPr lang="fr-FR" dirty="0">
                <a:solidFill>
                  <a:srgbClr val="002060"/>
                </a:solidFill>
              </a:rPr>
              <a:t>10 dates dont 5 Grand Prix Jeunes</a:t>
            </a:r>
          </a:p>
          <a:p>
            <a:pPr lvl="1"/>
            <a:r>
              <a:rPr lang="fr-FR" dirty="0">
                <a:solidFill>
                  <a:srgbClr val="002060"/>
                </a:solidFill>
              </a:rPr>
              <a:t>1 finale Inter-régionale</a:t>
            </a:r>
          </a:p>
        </p:txBody>
      </p:sp>
      <p:pic>
        <p:nvPicPr>
          <p:cNvPr id="4" name="Image 3">
            <a:extLst>
              <a:ext uri="{FF2B5EF4-FFF2-40B4-BE49-F238E27FC236}">
                <a16:creationId xmlns:a16="http://schemas.microsoft.com/office/drawing/2014/main" id="{85969066-EA75-4777-9B21-FFDCA2600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7393" y="6012564"/>
            <a:ext cx="1995027" cy="772069"/>
          </a:xfrm>
          <a:prstGeom prst="rect">
            <a:avLst/>
          </a:prstGeom>
        </p:spPr>
      </p:pic>
    </p:spTree>
    <p:extLst>
      <p:ext uri="{BB962C8B-B14F-4D97-AF65-F5344CB8AC3E}">
        <p14:creationId xmlns:p14="http://schemas.microsoft.com/office/powerpoint/2010/main" val="4250942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C8BDF7-9D73-4CF6-9582-3900699DD48F}"/>
              </a:ext>
            </a:extLst>
          </p:cNvPr>
          <p:cNvSpPr>
            <a:spLocks noGrp="1"/>
          </p:cNvSpPr>
          <p:nvPr>
            <p:ph type="title"/>
          </p:nvPr>
        </p:nvSpPr>
        <p:spPr/>
        <p:txBody>
          <a:bodyPr/>
          <a:lstStyle/>
          <a:p>
            <a:r>
              <a:rPr lang="fr-FR" dirty="0"/>
              <a:t>Le Projet Sportif jeunes de Ligue 2022</a:t>
            </a:r>
          </a:p>
        </p:txBody>
      </p:sp>
      <p:sp>
        <p:nvSpPr>
          <p:cNvPr id="3" name="Espace réservé du contenu 2">
            <a:extLst>
              <a:ext uri="{FF2B5EF4-FFF2-40B4-BE49-F238E27FC236}">
                <a16:creationId xmlns:a16="http://schemas.microsoft.com/office/drawing/2014/main" id="{A03B6553-4103-4A65-994E-50440FF3F335}"/>
              </a:ext>
            </a:extLst>
          </p:cNvPr>
          <p:cNvSpPr>
            <a:spLocks noGrp="1"/>
          </p:cNvSpPr>
          <p:nvPr>
            <p:ph idx="1"/>
          </p:nvPr>
        </p:nvSpPr>
        <p:spPr>
          <a:xfrm>
            <a:off x="5286657" y="1973805"/>
            <a:ext cx="8596668" cy="3880773"/>
          </a:xfrm>
        </p:spPr>
        <p:txBody>
          <a:bodyPr>
            <a:normAutofit/>
          </a:bodyPr>
          <a:lstStyle/>
          <a:p>
            <a:pPr algn="l"/>
            <a:r>
              <a:rPr lang="fr-FR" dirty="0">
                <a:solidFill>
                  <a:srgbClr val="002060"/>
                </a:solidFill>
              </a:rPr>
              <a:t>Filière fédérale et Projet sportif national</a:t>
            </a:r>
            <a:endParaRPr lang="fr-FR" b="0" i="0" dirty="0">
              <a:solidFill>
                <a:srgbClr val="002060"/>
              </a:solidFill>
              <a:effectLst/>
            </a:endParaRPr>
          </a:p>
          <a:p>
            <a:pPr algn="l"/>
            <a:r>
              <a:rPr lang="fr-FR" b="0" i="0" dirty="0">
                <a:solidFill>
                  <a:srgbClr val="002060"/>
                </a:solidFill>
                <a:effectLst/>
              </a:rPr>
              <a:t>Projet sportif U12 2021-2022 </a:t>
            </a:r>
          </a:p>
          <a:p>
            <a:pPr lvl="1"/>
            <a:r>
              <a:rPr lang="fr-FR" dirty="0">
                <a:solidFill>
                  <a:srgbClr val="002060"/>
                </a:solidFill>
              </a:rPr>
              <a:t>La filière de détection</a:t>
            </a:r>
            <a:endParaRPr lang="fr-FR" b="0" i="0" dirty="0">
              <a:solidFill>
                <a:srgbClr val="002060"/>
              </a:solidFill>
              <a:effectLst/>
            </a:endParaRPr>
          </a:p>
          <a:p>
            <a:pPr lvl="1"/>
            <a:r>
              <a:rPr lang="fr-FR" dirty="0">
                <a:solidFill>
                  <a:srgbClr val="002060"/>
                </a:solidFill>
              </a:rPr>
              <a:t>Le suivi</a:t>
            </a:r>
          </a:p>
          <a:p>
            <a:pPr lvl="1"/>
            <a:r>
              <a:rPr lang="fr-FR" b="0" i="0" dirty="0">
                <a:solidFill>
                  <a:srgbClr val="002060"/>
                </a:solidFill>
                <a:effectLst/>
              </a:rPr>
              <a:t>Critères et composition initiale</a:t>
            </a:r>
          </a:p>
          <a:p>
            <a:pPr algn="l"/>
            <a:r>
              <a:rPr lang="fr-FR" b="0" i="0" dirty="0">
                <a:solidFill>
                  <a:srgbClr val="002060"/>
                </a:solidFill>
                <a:effectLst/>
              </a:rPr>
              <a:t>Suivis individuels</a:t>
            </a:r>
          </a:p>
          <a:p>
            <a:pPr lvl="1"/>
            <a:r>
              <a:rPr lang="fr-FR" dirty="0">
                <a:solidFill>
                  <a:srgbClr val="002060"/>
                </a:solidFill>
              </a:rPr>
              <a:t>Objectifs</a:t>
            </a:r>
          </a:p>
          <a:p>
            <a:pPr lvl="1"/>
            <a:r>
              <a:rPr lang="fr-FR" b="0" i="0" dirty="0">
                <a:solidFill>
                  <a:srgbClr val="002060"/>
                </a:solidFill>
                <a:effectLst/>
              </a:rPr>
              <a:t>Critères</a:t>
            </a:r>
          </a:p>
          <a:p>
            <a:pPr lvl="1"/>
            <a:r>
              <a:rPr lang="fr-FR" dirty="0">
                <a:solidFill>
                  <a:srgbClr val="002060"/>
                </a:solidFill>
              </a:rPr>
              <a:t>Composition initiale</a:t>
            </a:r>
          </a:p>
          <a:p>
            <a:pPr marL="457200" lvl="1" indent="0">
              <a:buNone/>
            </a:pPr>
            <a:endParaRPr lang="fr-FR" b="0" i="0" dirty="0">
              <a:solidFill>
                <a:srgbClr val="002060"/>
              </a:solidFill>
              <a:effectLst/>
            </a:endParaRPr>
          </a:p>
          <a:p>
            <a:endParaRPr lang="fr-FR" dirty="0"/>
          </a:p>
          <a:p>
            <a:endParaRPr lang="fr-FR" dirty="0"/>
          </a:p>
          <a:p>
            <a:endParaRPr lang="fr-FR" dirty="0"/>
          </a:p>
        </p:txBody>
      </p:sp>
      <p:pic>
        <p:nvPicPr>
          <p:cNvPr id="4" name="Image 3">
            <a:extLst>
              <a:ext uri="{FF2B5EF4-FFF2-40B4-BE49-F238E27FC236}">
                <a16:creationId xmlns:a16="http://schemas.microsoft.com/office/drawing/2014/main" id="{4655DD69-2236-47E6-883D-CCF9A3B204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7393" y="6012564"/>
            <a:ext cx="1995027" cy="772069"/>
          </a:xfrm>
          <a:prstGeom prst="rect">
            <a:avLst/>
          </a:prstGeom>
        </p:spPr>
      </p:pic>
    </p:spTree>
    <p:extLst>
      <p:ext uri="{BB962C8B-B14F-4D97-AF65-F5344CB8AC3E}">
        <p14:creationId xmlns:p14="http://schemas.microsoft.com/office/powerpoint/2010/main" val="956024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4E2F42-D6E5-48D3-AE0F-61D2E0656D44}"/>
              </a:ext>
            </a:extLst>
          </p:cNvPr>
          <p:cNvSpPr>
            <a:spLocks noGrp="1"/>
          </p:cNvSpPr>
          <p:nvPr>
            <p:ph type="title"/>
          </p:nvPr>
        </p:nvSpPr>
        <p:spPr/>
        <p:txBody>
          <a:bodyPr/>
          <a:lstStyle/>
          <a:p>
            <a:r>
              <a:rPr lang="fr-FR" dirty="0"/>
              <a:t>Objectifs</a:t>
            </a:r>
          </a:p>
        </p:txBody>
      </p:sp>
      <p:sp>
        <p:nvSpPr>
          <p:cNvPr id="3" name="Espace réservé du contenu 2">
            <a:extLst>
              <a:ext uri="{FF2B5EF4-FFF2-40B4-BE49-F238E27FC236}">
                <a16:creationId xmlns:a16="http://schemas.microsoft.com/office/drawing/2014/main" id="{EB52EE19-126C-4089-82EA-70BB7F64FACC}"/>
              </a:ext>
            </a:extLst>
          </p:cNvPr>
          <p:cNvSpPr>
            <a:spLocks noGrp="1"/>
          </p:cNvSpPr>
          <p:nvPr>
            <p:ph idx="1"/>
          </p:nvPr>
        </p:nvSpPr>
        <p:spPr/>
        <p:txBody>
          <a:bodyPr/>
          <a:lstStyle/>
          <a:p>
            <a:r>
              <a:rPr lang="fr-FR" dirty="0">
                <a:solidFill>
                  <a:srgbClr val="002060"/>
                </a:solidFill>
              </a:rPr>
              <a:t>Augmenter rapidement le volume d’entrainement</a:t>
            </a:r>
          </a:p>
          <a:p>
            <a:r>
              <a:rPr lang="fr-FR" dirty="0">
                <a:solidFill>
                  <a:srgbClr val="002060"/>
                </a:solidFill>
              </a:rPr>
              <a:t>Apporter de la rigueur dans l’entrainement autonome</a:t>
            </a:r>
          </a:p>
          <a:p>
            <a:r>
              <a:rPr lang="fr-FR" dirty="0">
                <a:solidFill>
                  <a:srgbClr val="002060"/>
                </a:solidFill>
              </a:rPr>
              <a:t>Les accompagner vers la compétition</a:t>
            </a:r>
          </a:p>
          <a:p>
            <a:pPr lvl="1"/>
            <a:r>
              <a:rPr lang="fr-FR" dirty="0">
                <a:solidFill>
                  <a:srgbClr val="002060"/>
                </a:solidFill>
              </a:rPr>
              <a:t>Calendriers</a:t>
            </a:r>
          </a:p>
          <a:p>
            <a:pPr lvl="1"/>
            <a:r>
              <a:rPr lang="fr-FR" dirty="0">
                <a:solidFill>
                  <a:srgbClr val="002060"/>
                </a:solidFill>
              </a:rPr>
              <a:t>Fixer les objectifs et les évaluer</a:t>
            </a:r>
          </a:p>
          <a:p>
            <a:r>
              <a:rPr lang="fr-FR" dirty="0">
                <a:solidFill>
                  <a:srgbClr val="002060"/>
                </a:solidFill>
              </a:rPr>
              <a:t>Créer une émulation dans cette catégorie d’âge</a:t>
            </a:r>
          </a:p>
          <a:p>
            <a:pPr lvl="1"/>
            <a:r>
              <a:rPr lang="fr-FR" dirty="0">
                <a:solidFill>
                  <a:srgbClr val="002060"/>
                </a:solidFill>
              </a:rPr>
              <a:t>Confrontations</a:t>
            </a:r>
          </a:p>
          <a:p>
            <a:pPr lvl="2"/>
            <a:r>
              <a:rPr lang="fr-FR" dirty="0" err="1">
                <a:solidFill>
                  <a:srgbClr val="002060"/>
                </a:solidFill>
              </a:rPr>
              <a:t>Strokeplay</a:t>
            </a:r>
            <a:r>
              <a:rPr lang="fr-FR" dirty="0">
                <a:solidFill>
                  <a:srgbClr val="002060"/>
                </a:solidFill>
              </a:rPr>
              <a:t> sur 9 ou 18</a:t>
            </a:r>
          </a:p>
          <a:p>
            <a:pPr lvl="2"/>
            <a:r>
              <a:rPr lang="fr-FR" dirty="0">
                <a:solidFill>
                  <a:srgbClr val="002060"/>
                </a:solidFill>
              </a:rPr>
              <a:t>Tests</a:t>
            </a:r>
          </a:p>
          <a:p>
            <a:pPr lvl="2"/>
            <a:r>
              <a:rPr lang="fr-FR" dirty="0">
                <a:solidFill>
                  <a:srgbClr val="002060"/>
                </a:solidFill>
              </a:rPr>
              <a:t>Evaluations</a:t>
            </a:r>
          </a:p>
          <a:p>
            <a:r>
              <a:rPr lang="fr-FR" dirty="0">
                <a:solidFill>
                  <a:srgbClr val="002060"/>
                </a:solidFill>
              </a:rPr>
              <a:t>Performer en compétition</a:t>
            </a:r>
          </a:p>
        </p:txBody>
      </p:sp>
      <p:pic>
        <p:nvPicPr>
          <p:cNvPr id="4" name="Image 3">
            <a:extLst>
              <a:ext uri="{FF2B5EF4-FFF2-40B4-BE49-F238E27FC236}">
                <a16:creationId xmlns:a16="http://schemas.microsoft.com/office/drawing/2014/main" id="{1762E280-0B4E-48D1-AE93-91E15B0E16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7393" y="6012564"/>
            <a:ext cx="1995027" cy="772069"/>
          </a:xfrm>
          <a:prstGeom prst="rect">
            <a:avLst/>
          </a:prstGeom>
        </p:spPr>
      </p:pic>
    </p:spTree>
    <p:extLst>
      <p:ext uri="{BB962C8B-B14F-4D97-AF65-F5344CB8AC3E}">
        <p14:creationId xmlns:p14="http://schemas.microsoft.com/office/powerpoint/2010/main" val="6912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F466E7-6B1E-418F-ACB5-3C4C1F3B2992}"/>
              </a:ext>
            </a:extLst>
          </p:cNvPr>
          <p:cNvSpPr>
            <a:spLocks noGrp="1"/>
          </p:cNvSpPr>
          <p:nvPr>
            <p:ph type="title"/>
          </p:nvPr>
        </p:nvSpPr>
        <p:spPr/>
        <p:txBody>
          <a:bodyPr/>
          <a:lstStyle/>
          <a:p>
            <a:r>
              <a:rPr lang="fr-FR" dirty="0"/>
              <a:t>Le suivi</a:t>
            </a:r>
          </a:p>
        </p:txBody>
      </p:sp>
      <p:sp>
        <p:nvSpPr>
          <p:cNvPr id="3" name="Espace réservé du contenu 2">
            <a:extLst>
              <a:ext uri="{FF2B5EF4-FFF2-40B4-BE49-F238E27FC236}">
                <a16:creationId xmlns:a16="http://schemas.microsoft.com/office/drawing/2014/main" id="{6CA3D4A0-3DA7-436B-8F02-C89BD598B9A3}"/>
              </a:ext>
            </a:extLst>
          </p:cNvPr>
          <p:cNvSpPr>
            <a:spLocks noGrp="1"/>
          </p:cNvSpPr>
          <p:nvPr>
            <p:ph idx="1"/>
          </p:nvPr>
        </p:nvSpPr>
        <p:spPr/>
        <p:txBody>
          <a:bodyPr/>
          <a:lstStyle/>
          <a:p>
            <a:r>
              <a:rPr lang="fr-FR" dirty="0">
                <a:solidFill>
                  <a:srgbClr val="002060"/>
                </a:solidFill>
              </a:rPr>
              <a:t>1 fois par mois</a:t>
            </a:r>
          </a:p>
          <a:p>
            <a:r>
              <a:rPr lang="fr-FR" dirty="0">
                <a:solidFill>
                  <a:srgbClr val="002060"/>
                </a:solidFill>
              </a:rPr>
              <a:t>L’effectif est amené à évoluer en fonction des indicateurs de performance (</a:t>
            </a:r>
            <a:r>
              <a:rPr lang="fr-FR" dirty="0" err="1">
                <a:solidFill>
                  <a:srgbClr val="002060"/>
                </a:solidFill>
              </a:rPr>
              <a:t>cf</a:t>
            </a:r>
            <a:r>
              <a:rPr lang="fr-FR" dirty="0">
                <a:solidFill>
                  <a:srgbClr val="002060"/>
                </a:solidFill>
              </a:rPr>
              <a:t> diapo suivante)</a:t>
            </a:r>
          </a:p>
          <a:p>
            <a:r>
              <a:rPr lang="fr-FR" dirty="0">
                <a:solidFill>
                  <a:srgbClr val="002060"/>
                </a:solidFill>
              </a:rPr>
              <a:t>Tests, mises en situation de performances</a:t>
            </a:r>
          </a:p>
          <a:p>
            <a:r>
              <a:rPr lang="fr-FR" dirty="0">
                <a:solidFill>
                  <a:srgbClr val="002060"/>
                </a:solidFill>
              </a:rPr>
              <a:t>Franck Mora et Bertrand Morvillers</a:t>
            </a:r>
          </a:p>
        </p:txBody>
      </p:sp>
      <p:pic>
        <p:nvPicPr>
          <p:cNvPr id="4" name="Image 3">
            <a:extLst>
              <a:ext uri="{FF2B5EF4-FFF2-40B4-BE49-F238E27FC236}">
                <a16:creationId xmlns:a16="http://schemas.microsoft.com/office/drawing/2014/main" id="{85872168-0893-4D43-BA41-31969A1BE0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7393" y="6012564"/>
            <a:ext cx="1995027" cy="772069"/>
          </a:xfrm>
          <a:prstGeom prst="rect">
            <a:avLst/>
          </a:prstGeom>
        </p:spPr>
      </p:pic>
    </p:spTree>
    <p:extLst>
      <p:ext uri="{BB962C8B-B14F-4D97-AF65-F5344CB8AC3E}">
        <p14:creationId xmlns:p14="http://schemas.microsoft.com/office/powerpoint/2010/main" val="2376758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4F2502-3F29-4248-93D6-931FE921D95B}"/>
              </a:ext>
            </a:extLst>
          </p:cNvPr>
          <p:cNvSpPr>
            <a:spLocks noGrp="1"/>
          </p:cNvSpPr>
          <p:nvPr>
            <p:ph type="title"/>
          </p:nvPr>
        </p:nvSpPr>
        <p:spPr/>
        <p:txBody>
          <a:bodyPr/>
          <a:lstStyle/>
          <a:p>
            <a:r>
              <a:rPr lang="fr-FR" dirty="0"/>
              <a:t>Le système d’évaluation</a:t>
            </a:r>
          </a:p>
        </p:txBody>
      </p:sp>
      <p:sp>
        <p:nvSpPr>
          <p:cNvPr id="3" name="Espace réservé du contenu 2">
            <a:extLst>
              <a:ext uri="{FF2B5EF4-FFF2-40B4-BE49-F238E27FC236}">
                <a16:creationId xmlns:a16="http://schemas.microsoft.com/office/drawing/2014/main" id="{EDD8DB76-1C8F-4F89-B0CE-CEBC7210D68D}"/>
              </a:ext>
            </a:extLst>
          </p:cNvPr>
          <p:cNvSpPr>
            <a:spLocks noGrp="1"/>
          </p:cNvSpPr>
          <p:nvPr>
            <p:ph sz="half" idx="1"/>
          </p:nvPr>
        </p:nvSpPr>
        <p:spPr>
          <a:xfrm>
            <a:off x="4502239" y="984380"/>
            <a:ext cx="4184035" cy="4662196"/>
          </a:xfrm>
        </p:spPr>
        <p:txBody>
          <a:bodyPr>
            <a:normAutofit lnSpcReduction="10000"/>
          </a:bodyPr>
          <a:lstStyle/>
          <a:p>
            <a:pPr marL="342900" lvl="0" indent="-342900">
              <a:lnSpc>
                <a:spcPct val="107000"/>
              </a:lnSpc>
              <a:buFont typeface="Calibri" panose="020F0502020204030204" pitchFamily="34" charset="0"/>
              <a:buChar char="-"/>
            </a:pPr>
            <a:r>
              <a:rPr lang="fr-FR"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Les performances en compétitions</a:t>
            </a:r>
          </a:p>
          <a:p>
            <a:pPr marL="742950" lvl="1" indent="-285750">
              <a:lnSpc>
                <a:spcPct val="107000"/>
              </a:lnSpc>
              <a:buFont typeface="Courier New" panose="02070309020205020404" pitchFamily="49" charset="0"/>
              <a:buChar char="o"/>
            </a:pPr>
            <a:r>
              <a:rPr lang="fr-FR"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Progression moyenne de scores</a:t>
            </a:r>
          </a:p>
          <a:p>
            <a:pPr marL="742950" lvl="1" indent="-285750">
              <a:lnSpc>
                <a:spcPct val="107000"/>
              </a:lnSpc>
              <a:buFont typeface="Courier New" panose="02070309020205020404" pitchFamily="49" charset="0"/>
              <a:buChar char="o"/>
            </a:pPr>
            <a:r>
              <a:rPr lang="fr-FR"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Evolution Index</a:t>
            </a:r>
          </a:p>
          <a:p>
            <a:pPr marL="742950" lvl="1" indent="-285750">
              <a:lnSpc>
                <a:spcPct val="107000"/>
              </a:lnSpc>
              <a:buFont typeface="Courier New" panose="02070309020205020404" pitchFamily="49" charset="0"/>
              <a:buChar char="o"/>
            </a:pPr>
            <a:r>
              <a:rPr lang="fr-FR"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Points </a:t>
            </a:r>
            <a:r>
              <a:rPr lang="fr-FR"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ranking</a:t>
            </a:r>
            <a:endParaRPr lang="fr-FR"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fr-FR"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La fréquence de compétition</a:t>
            </a:r>
          </a:p>
          <a:p>
            <a:pPr marL="742950" lvl="1" indent="-285750">
              <a:lnSpc>
                <a:spcPct val="107000"/>
              </a:lnSpc>
              <a:buFont typeface="Courier New" panose="02070309020205020404" pitchFamily="49" charset="0"/>
              <a:buChar char="o"/>
            </a:pPr>
            <a:r>
              <a:rPr lang="fr-FR"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Compétitions clubs</a:t>
            </a:r>
          </a:p>
          <a:p>
            <a:pPr marL="742950" lvl="1" indent="-285750">
              <a:lnSpc>
                <a:spcPct val="107000"/>
              </a:lnSpc>
              <a:buFont typeface="Courier New" panose="02070309020205020404" pitchFamily="49" charset="0"/>
              <a:buChar char="o"/>
            </a:pPr>
            <a:r>
              <a:rPr lang="fr-FR"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Compétitions départementales</a:t>
            </a:r>
          </a:p>
          <a:p>
            <a:pPr marL="742950" lvl="1" indent="-285750">
              <a:lnSpc>
                <a:spcPct val="107000"/>
              </a:lnSpc>
              <a:buFont typeface="Courier New" panose="02070309020205020404" pitchFamily="49" charset="0"/>
              <a:buChar char="o"/>
            </a:pPr>
            <a:r>
              <a:rPr lang="fr-FR"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Compétitions régionales</a:t>
            </a:r>
          </a:p>
          <a:p>
            <a:pPr marL="742950" lvl="1" indent="-285750">
              <a:lnSpc>
                <a:spcPct val="107000"/>
              </a:lnSpc>
              <a:buFont typeface="Courier New" panose="02070309020205020404" pitchFamily="49" charset="0"/>
              <a:buChar char="o"/>
            </a:pPr>
            <a:r>
              <a:rPr lang="fr-FR"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Grand Prix Jeunes</a:t>
            </a:r>
          </a:p>
          <a:p>
            <a:pPr marL="342900" lvl="0" indent="-342900">
              <a:lnSpc>
                <a:spcPct val="107000"/>
              </a:lnSpc>
              <a:buFont typeface="Calibri" panose="020F0502020204030204" pitchFamily="34" charset="0"/>
              <a:buChar char="-"/>
            </a:pPr>
            <a:r>
              <a:rPr lang="fr-FR"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La fréquence et volume d’entrainement</a:t>
            </a:r>
          </a:p>
          <a:p>
            <a:pPr marL="742950" lvl="1" indent="-285750">
              <a:lnSpc>
                <a:spcPct val="107000"/>
              </a:lnSpc>
              <a:buFont typeface="Courier New" panose="02070309020205020404" pitchFamily="49" charset="0"/>
              <a:buChar char="o"/>
            </a:pPr>
            <a:r>
              <a:rPr lang="fr-FR"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En groupe</a:t>
            </a:r>
          </a:p>
          <a:p>
            <a:pPr marL="742950" lvl="1" indent="-285750">
              <a:lnSpc>
                <a:spcPct val="107000"/>
              </a:lnSpc>
              <a:buFont typeface="Courier New" panose="02070309020205020404" pitchFamily="49" charset="0"/>
              <a:buChar char="o"/>
            </a:pPr>
            <a:r>
              <a:rPr lang="fr-FR"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Encadré</a:t>
            </a:r>
          </a:p>
          <a:p>
            <a:pPr marL="742950" lvl="1" indent="-285750">
              <a:lnSpc>
                <a:spcPct val="107000"/>
              </a:lnSpc>
              <a:buFont typeface="Courier New" panose="02070309020205020404" pitchFamily="49" charset="0"/>
              <a:buChar char="o"/>
            </a:pPr>
            <a:r>
              <a:rPr lang="fr-FR"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Seul</a:t>
            </a:r>
          </a:p>
          <a:p>
            <a:pPr marL="742950" lvl="1" indent="-285750">
              <a:lnSpc>
                <a:spcPct val="107000"/>
              </a:lnSpc>
              <a:spcAft>
                <a:spcPts val="800"/>
              </a:spcAft>
              <a:buFont typeface="Courier New" panose="02070309020205020404" pitchFamily="49" charset="0"/>
              <a:buChar char="o"/>
            </a:pPr>
            <a:r>
              <a:rPr lang="fr-FR"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Pourcentage par secteur de jeu</a:t>
            </a:r>
          </a:p>
          <a:p>
            <a:endParaRPr lang="fr-FR" dirty="0"/>
          </a:p>
        </p:txBody>
      </p:sp>
      <p:sp>
        <p:nvSpPr>
          <p:cNvPr id="4" name="Espace réservé du contenu 3">
            <a:extLst>
              <a:ext uri="{FF2B5EF4-FFF2-40B4-BE49-F238E27FC236}">
                <a16:creationId xmlns:a16="http://schemas.microsoft.com/office/drawing/2014/main" id="{91E2E969-42D5-42CE-A02C-617526D47158}"/>
              </a:ext>
            </a:extLst>
          </p:cNvPr>
          <p:cNvSpPr>
            <a:spLocks noGrp="1"/>
          </p:cNvSpPr>
          <p:nvPr>
            <p:ph sz="half" idx="2"/>
          </p:nvPr>
        </p:nvSpPr>
        <p:spPr>
          <a:xfrm>
            <a:off x="8290371" y="1059025"/>
            <a:ext cx="4184034" cy="4739950"/>
          </a:xfrm>
        </p:spPr>
        <p:txBody>
          <a:bodyPr>
            <a:normAutofit lnSpcReduction="10000"/>
          </a:bodyPr>
          <a:lstStyle/>
          <a:p>
            <a:pPr marL="342900" lvl="0" indent="-342900">
              <a:lnSpc>
                <a:spcPct val="107000"/>
              </a:lnSpc>
              <a:buFont typeface="Calibri" panose="020F0502020204030204" pitchFamily="34" charset="0"/>
              <a:buChar char="-"/>
            </a:pPr>
            <a:r>
              <a:rPr lang="fr-FR"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Le gain de distance au </a:t>
            </a:r>
            <a:r>
              <a:rPr lang="fr-FR" sz="16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driving</a:t>
            </a:r>
            <a:endParaRPr lang="fr-FR"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fr-FR"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Vitesse</a:t>
            </a:r>
          </a:p>
          <a:p>
            <a:pPr marL="742950" lvl="1" indent="-285750">
              <a:lnSpc>
                <a:spcPct val="107000"/>
              </a:lnSpc>
              <a:buFont typeface="Courier New" panose="02070309020205020404" pitchFamily="49" charset="0"/>
              <a:buChar char="o"/>
            </a:pPr>
            <a:r>
              <a:rPr lang="fr-FR"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Carry</a:t>
            </a:r>
          </a:p>
          <a:p>
            <a:pPr marL="342900" lvl="0" indent="-342900">
              <a:lnSpc>
                <a:spcPct val="107000"/>
              </a:lnSpc>
              <a:buFont typeface="Calibri" panose="020F0502020204030204" pitchFamily="34" charset="0"/>
              <a:buChar char="-"/>
            </a:pPr>
            <a:r>
              <a:rPr lang="fr-FR"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L’évolution des compétences en fonction des thèmes choisis</a:t>
            </a:r>
          </a:p>
          <a:p>
            <a:pPr marL="742950" lvl="1" indent="-285750">
              <a:lnSpc>
                <a:spcPct val="107000"/>
              </a:lnSpc>
              <a:buFont typeface="Courier New" panose="02070309020205020404" pitchFamily="49" charset="0"/>
              <a:buChar char="o"/>
            </a:pPr>
            <a:r>
              <a:rPr lang="fr-FR"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Connaissances techniques</a:t>
            </a:r>
          </a:p>
          <a:p>
            <a:pPr marL="742950" lvl="1" indent="-285750">
              <a:lnSpc>
                <a:spcPct val="107000"/>
              </a:lnSpc>
              <a:buFont typeface="Courier New" panose="02070309020205020404" pitchFamily="49" charset="0"/>
              <a:buChar char="o"/>
            </a:pPr>
            <a:r>
              <a:rPr lang="fr-FR"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Connaissances culturelles</a:t>
            </a:r>
          </a:p>
          <a:p>
            <a:pPr marL="742950" lvl="1" indent="-285750">
              <a:lnSpc>
                <a:spcPct val="107000"/>
              </a:lnSpc>
              <a:buFont typeface="Courier New" panose="02070309020205020404" pitchFamily="49" charset="0"/>
              <a:buChar char="o"/>
            </a:pPr>
            <a:r>
              <a:rPr lang="fr-FR"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Connaissances de soi</a:t>
            </a:r>
          </a:p>
          <a:p>
            <a:pPr marL="342900" lvl="0" indent="-342900">
              <a:lnSpc>
                <a:spcPct val="107000"/>
              </a:lnSpc>
              <a:buFont typeface="Calibri" panose="020F0502020204030204" pitchFamily="34" charset="0"/>
              <a:buChar char="-"/>
            </a:pPr>
            <a:r>
              <a:rPr lang="fr-FR"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Les performances sur les tests physique</a:t>
            </a:r>
          </a:p>
          <a:p>
            <a:pPr marL="742950" lvl="1" indent="-285750">
              <a:lnSpc>
                <a:spcPct val="107000"/>
              </a:lnSpc>
              <a:buFont typeface="Courier New" panose="02070309020205020404" pitchFamily="49" charset="0"/>
              <a:buChar char="o"/>
            </a:pPr>
            <a:r>
              <a:rPr lang="fr-FR"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Luc léger</a:t>
            </a:r>
          </a:p>
          <a:p>
            <a:pPr marL="742950" lvl="1" indent="-285750">
              <a:lnSpc>
                <a:spcPct val="107000"/>
              </a:lnSpc>
              <a:buFont typeface="Courier New" panose="02070309020205020404" pitchFamily="49" charset="0"/>
              <a:buChar char="o"/>
            </a:pPr>
            <a:r>
              <a:rPr lang="fr-FR"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Gainage</a:t>
            </a:r>
          </a:p>
          <a:p>
            <a:pPr marL="742950" lvl="1" indent="-285750">
              <a:lnSpc>
                <a:spcPct val="107000"/>
              </a:lnSpc>
              <a:spcAft>
                <a:spcPts val="800"/>
              </a:spcAft>
              <a:buFont typeface="Courier New" panose="02070309020205020404" pitchFamily="49" charset="0"/>
              <a:buChar char="o"/>
            </a:pPr>
            <a:r>
              <a:rPr lang="fr-FR"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lancers</a:t>
            </a:r>
          </a:p>
          <a:p>
            <a:endParaRPr lang="fr-FR" dirty="0"/>
          </a:p>
        </p:txBody>
      </p:sp>
      <p:pic>
        <p:nvPicPr>
          <p:cNvPr id="5" name="Image 4">
            <a:extLst>
              <a:ext uri="{FF2B5EF4-FFF2-40B4-BE49-F238E27FC236}">
                <a16:creationId xmlns:a16="http://schemas.microsoft.com/office/drawing/2014/main" id="{F3D17E50-35E4-4640-9C80-760E5725FA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7393" y="6012564"/>
            <a:ext cx="1995027" cy="772069"/>
          </a:xfrm>
          <a:prstGeom prst="rect">
            <a:avLst/>
          </a:prstGeom>
        </p:spPr>
      </p:pic>
    </p:spTree>
    <p:extLst>
      <p:ext uri="{BB962C8B-B14F-4D97-AF65-F5344CB8AC3E}">
        <p14:creationId xmlns:p14="http://schemas.microsoft.com/office/powerpoint/2010/main" val="605890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E9A370-A7B7-4635-90DA-105BDA4EECCF}"/>
              </a:ext>
            </a:extLst>
          </p:cNvPr>
          <p:cNvSpPr>
            <a:spLocks noGrp="1"/>
          </p:cNvSpPr>
          <p:nvPr>
            <p:ph type="ctrTitle"/>
          </p:nvPr>
        </p:nvSpPr>
        <p:spPr/>
        <p:txBody>
          <a:bodyPr>
            <a:normAutofit fontScale="90000"/>
          </a:bodyPr>
          <a:lstStyle/>
          <a:p>
            <a:r>
              <a:rPr lang="fr-FR" dirty="0"/>
              <a:t>PROJET 3 : Les actions jeunes pour développer le golf en compétition</a:t>
            </a:r>
          </a:p>
        </p:txBody>
      </p:sp>
      <p:pic>
        <p:nvPicPr>
          <p:cNvPr id="3" name="Image 2">
            <a:extLst>
              <a:ext uri="{FF2B5EF4-FFF2-40B4-BE49-F238E27FC236}">
                <a16:creationId xmlns:a16="http://schemas.microsoft.com/office/drawing/2014/main" id="{8B0208D4-EE82-4AAA-86EE-8B75092542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7393" y="6012564"/>
            <a:ext cx="1995027" cy="772069"/>
          </a:xfrm>
          <a:prstGeom prst="rect">
            <a:avLst/>
          </a:prstGeom>
        </p:spPr>
      </p:pic>
    </p:spTree>
    <p:extLst>
      <p:ext uri="{BB962C8B-B14F-4D97-AF65-F5344CB8AC3E}">
        <p14:creationId xmlns:p14="http://schemas.microsoft.com/office/powerpoint/2010/main" val="1652914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175F4E-ED1C-4CE1-96DE-55062EE89644}"/>
              </a:ext>
            </a:extLst>
          </p:cNvPr>
          <p:cNvSpPr>
            <a:spLocks noGrp="1"/>
          </p:cNvSpPr>
          <p:nvPr>
            <p:ph type="title"/>
          </p:nvPr>
        </p:nvSpPr>
        <p:spPr/>
        <p:txBody>
          <a:bodyPr/>
          <a:lstStyle/>
          <a:p>
            <a:r>
              <a:rPr lang="fr-FR" dirty="0"/>
              <a:t>Actions jeunes de développement</a:t>
            </a:r>
          </a:p>
        </p:txBody>
      </p:sp>
      <p:pic>
        <p:nvPicPr>
          <p:cNvPr id="4" name="Espace réservé du contenu 7">
            <a:extLst>
              <a:ext uri="{FF2B5EF4-FFF2-40B4-BE49-F238E27FC236}">
                <a16:creationId xmlns:a16="http://schemas.microsoft.com/office/drawing/2014/main" id="{C0B877B2-6C8A-45E5-8C89-190FA89F2A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6494" y="1696121"/>
            <a:ext cx="4572719" cy="2955538"/>
          </a:xfrm>
          <a:prstGeom prst="rect">
            <a:avLst/>
          </a:prstGeom>
        </p:spPr>
      </p:pic>
      <p:pic>
        <p:nvPicPr>
          <p:cNvPr id="5" name="Espace réservé du contenu 3">
            <a:extLst>
              <a:ext uri="{FF2B5EF4-FFF2-40B4-BE49-F238E27FC236}">
                <a16:creationId xmlns:a16="http://schemas.microsoft.com/office/drawing/2014/main" id="{ACF7C84F-3C92-4ED1-A9EA-B3B48D7B9A6E}"/>
              </a:ext>
            </a:extLst>
          </p:cNvPr>
          <p:cNvPicPr>
            <a:picLocks noChangeAspect="1"/>
          </p:cNvPicPr>
          <p:nvPr/>
        </p:nvPicPr>
        <p:blipFill>
          <a:blip r:embed="rId3"/>
          <a:stretch>
            <a:fillRect/>
          </a:stretch>
        </p:blipFill>
        <p:spPr>
          <a:xfrm>
            <a:off x="9368417" y="1345201"/>
            <a:ext cx="2744003" cy="3881437"/>
          </a:xfrm>
          <a:prstGeom prst="rect">
            <a:avLst/>
          </a:prstGeom>
        </p:spPr>
      </p:pic>
      <p:pic>
        <p:nvPicPr>
          <p:cNvPr id="6" name="Image 5">
            <a:extLst>
              <a:ext uri="{FF2B5EF4-FFF2-40B4-BE49-F238E27FC236}">
                <a16:creationId xmlns:a16="http://schemas.microsoft.com/office/drawing/2014/main" id="{1BCBAE0B-5732-4C8A-9BBC-D1580C0910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393" y="6012564"/>
            <a:ext cx="1995027" cy="772069"/>
          </a:xfrm>
          <a:prstGeom prst="rect">
            <a:avLst/>
          </a:prstGeom>
        </p:spPr>
      </p:pic>
    </p:spTree>
    <p:extLst>
      <p:ext uri="{BB962C8B-B14F-4D97-AF65-F5344CB8AC3E}">
        <p14:creationId xmlns:p14="http://schemas.microsoft.com/office/powerpoint/2010/main" val="3880455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CA5000-2C41-4417-B21F-59796455D409}"/>
              </a:ext>
            </a:extLst>
          </p:cNvPr>
          <p:cNvSpPr>
            <a:spLocks noGrp="1"/>
          </p:cNvSpPr>
          <p:nvPr>
            <p:ph type="title"/>
          </p:nvPr>
        </p:nvSpPr>
        <p:spPr/>
        <p:txBody>
          <a:bodyPr/>
          <a:lstStyle/>
          <a:p>
            <a:r>
              <a:rPr lang="fr-FR" dirty="0"/>
              <a:t>Les différentes filières</a:t>
            </a:r>
          </a:p>
        </p:txBody>
      </p:sp>
      <p:sp>
        <p:nvSpPr>
          <p:cNvPr id="3" name="Espace réservé du contenu 2">
            <a:extLst>
              <a:ext uri="{FF2B5EF4-FFF2-40B4-BE49-F238E27FC236}">
                <a16:creationId xmlns:a16="http://schemas.microsoft.com/office/drawing/2014/main" id="{6C9517AF-3187-4DFB-BE9A-C757A407058E}"/>
              </a:ext>
            </a:extLst>
          </p:cNvPr>
          <p:cNvSpPr>
            <a:spLocks noGrp="1"/>
          </p:cNvSpPr>
          <p:nvPr>
            <p:ph idx="1"/>
          </p:nvPr>
        </p:nvSpPr>
        <p:spPr>
          <a:xfrm>
            <a:off x="5118447" y="102637"/>
            <a:ext cx="6281873" cy="6690049"/>
          </a:xfrm>
        </p:spPr>
        <p:txBody>
          <a:bodyPr>
            <a:normAutofit/>
          </a:bodyPr>
          <a:lstStyle/>
          <a:p>
            <a:r>
              <a:rPr lang="fr-FR" dirty="0"/>
              <a:t>Le Grand Ouest Kids Tour</a:t>
            </a:r>
          </a:p>
          <a:p>
            <a:endParaRPr lang="fr-FR" dirty="0"/>
          </a:p>
          <a:p>
            <a:endParaRPr lang="fr-FR" dirty="0"/>
          </a:p>
          <a:p>
            <a:endParaRPr lang="fr-FR" dirty="0"/>
          </a:p>
          <a:p>
            <a:endParaRPr lang="fr-FR" dirty="0"/>
          </a:p>
          <a:p>
            <a:endParaRPr lang="fr-FR" dirty="0"/>
          </a:p>
          <a:p>
            <a:endParaRPr lang="fr-FR" dirty="0"/>
          </a:p>
          <a:p>
            <a:endParaRPr lang="fr-FR" dirty="0"/>
          </a:p>
          <a:p>
            <a:r>
              <a:rPr lang="fr-FR" dirty="0"/>
              <a:t>La filière Championnat de France des Jeunes</a:t>
            </a:r>
          </a:p>
          <a:p>
            <a:pPr lvl="1"/>
            <a:r>
              <a:rPr lang="fr-FR" dirty="0" err="1"/>
              <a:t>Préqualifs</a:t>
            </a:r>
            <a:endParaRPr lang="fr-FR" dirty="0"/>
          </a:p>
          <a:p>
            <a:pPr lvl="1"/>
            <a:r>
              <a:rPr lang="fr-FR" dirty="0"/>
              <a:t>Mérite Inter-régions</a:t>
            </a:r>
          </a:p>
          <a:p>
            <a:pPr lvl="1"/>
            <a:r>
              <a:rPr lang="fr-FR" dirty="0"/>
              <a:t>CFJ</a:t>
            </a:r>
          </a:p>
          <a:p>
            <a:r>
              <a:rPr lang="fr-FR" dirty="0"/>
              <a:t>Le Trophée des jeunes Golfeurs</a:t>
            </a:r>
          </a:p>
          <a:p>
            <a:pPr lvl="1"/>
            <a:r>
              <a:rPr lang="fr-FR" dirty="0"/>
              <a:t>Sélection départementale</a:t>
            </a:r>
          </a:p>
          <a:p>
            <a:pPr lvl="1"/>
            <a:r>
              <a:rPr lang="fr-FR" dirty="0"/>
              <a:t>Finale régionale</a:t>
            </a:r>
          </a:p>
          <a:p>
            <a:pPr lvl="1"/>
            <a:r>
              <a:rPr lang="fr-FR" dirty="0"/>
              <a:t>Quadrangulaire U10</a:t>
            </a:r>
          </a:p>
        </p:txBody>
      </p:sp>
      <p:pic>
        <p:nvPicPr>
          <p:cNvPr id="5" name="Image 4">
            <a:extLst>
              <a:ext uri="{FF2B5EF4-FFF2-40B4-BE49-F238E27FC236}">
                <a16:creationId xmlns:a16="http://schemas.microsoft.com/office/drawing/2014/main" id="{713F022A-52A6-4EAE-8CAD-CD0E23EDF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4195" y="841786"/>
            <a:ext cx="1855631" cy="2587214"/>
          </a:xfrm>
          <a:prstGeom prst="rect">
            <a:avLst/>
          </a:prstGeom>
        </p:spPr>
      </p:pic>
      <p:pic>
        <p:nvPicPr>
          <p:cNvPr id="7" name="Image 6">
            <a:extLst>
              <a:ext uri="{FF2B5EF4-FFF2-40B4-BE49-F238E27FC236}">
                <a16:creationId xmlns:a16="http://schemas.microsoft.com/office/drawing/2014/main" id="{462D1117-5D85-482A-A56B-B3B02CB50C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6376" y="841786"/>
            <a:ext cx="2379306" cy="2608637"/>
          </a:xfrm>
          <a:prstGeom prst="rect">
            <a:avLst/>
          </a:prstGeom>
        </p:spPr>
      </p:pic>
    </p:spTree>
    <p:extLst>
      <p:ext uri="{BB962C8B-B14F-4D97-AF65-F5344CB8AC3E}">
        <p14:creationId xmlns:p14="http://schemas.microsoft.com/office/powerpoint/2010/main" val="244254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62A1C2-F8F9-4AB9-951D-56B48A13F8B0}"/>
              </a:ext>
            </a:extLst>
          </p:cNvPr>
          <p:cNvSpPr>
            <a:spLocks noGrp="1"/>
          </p:cNvSpPr>
          <p:nvPr>
            <p:ph type="title"/>
          </p:nvPr>
        </p:nvSpPr>
        <p:spPr/>
        <p:txBody>
          <a:bodyPr/>
          <a:lstStyle/>
          <a:p>
            <a:r>
              <a:rPr lang="fr-FR" dirty="0"/>
              <a:t>Les principales aides</a:t>
            </a:r>
          </a:p>
        </p:txBody>
      </p:sp>
      <p:sp>
        <p:nvSpPr>
          <p:cNvPr id="3" name="Espace réservé du contenu 2">
            <a:extLst>
              <a:ext uri="{FF2B5EF4-FFF2-40B4-BE49-F238E27FC236}">
                <a16:creationId xmlns:a16="http://schemas.microsoft.com/office/drawing/2014/main" id="{F1E1DD0D-5352-4288-86E1-E8C53E079A1A}"/>
              </a:ext>
            </a:extLst>
          </p:cNvPr>
          <p:cNvSpPr>
            <a:spLocks noGrp="1"/>
          </p:cNvSpPr>
          <p:nvPr>
            <p:ph idx="1"/>
          </p:nvPr>
        </p:nvSpPr>
        <p:spPr/>
        <p:txBody>
          <a:bodyPr/>
          <a:lstStyle/>
          <a:p>
            <a:r>
              <a:rPr lang="fr-FR" dirty="0"/>
              <a:t>Défraiement performance pour les joueuses et joueurs cibles (10 000 euros)</a:t>
            </a:r>
          </a:p>
          <a:p>
            <a:r>
              <a:rPr lang="fr-FR" dirty="0"/>
              <a:t>Subventions aux école de golf en fonction de leur classement au mérite des écoles de golf (18 000 euros) </a:t>
            </a:r>
          </a:p>
          <a:p>
            <a:r>
              <a:rPr lang="fr-FR" dirty="0"/>
              <a:t>Aides au développement (</a:t>
            </a:r>
            <a:r>
              <a:rPr lang="fr-FR" dirty="0" err="1"/>
              <a:t>cf</a:t>
            </a:r>
            <a:r>
              <a:rPr lang="fr-FR" dirty="0"/>
              <a:t> vadémécum jeunes 2022)</a:t>
            </a:r>
          </a:p>
        </p:txBody>
      </p:sp>
      <p:pic>
        <p:nvPicPr>
          <p:cNvPr id="4" name="Image 3">
            <a:extLst>
              <a:ext uri="{FF2B5EF4-FFF2-40B4-BE49-F238E27FC236}">
                <a16:creationId xmlns:a16="http://schemas.microsoft.com/office/drawing/2014/main" id="{65FEA451-5D3E-4E85-ADA0-C596B6A31A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7393" y="6012564"/>
            <a:ext cx="1995027" cy="772069"/>
          </a:xfrm>
          <a:prstGeom prst="rect">
            <a:avLst/>
          </a:prstGeom>
        </p:spPr>
      </p:pic>
    </p:spTree>
    <p:extLst>
      <p:ext uri="{BB962C8B-B14F-4D97-AF65-F5344CB8AC3E}">
        <p14:creationId xmlns:p14="http://schemas.microsoft.com/office/powerpoint/2010/main" val="2042306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F1B32B-D1B1-4BC1-AEE6-F595850C12AA}"/>
              </a:ext>
            </a:extLst>
          </p:cNvPr>
          <p:cNvSpPr>
            <a:spLocks noGrp="1"/>
          </p:cNvSpPr>
          <p:nvPr>
            <p:ph type="title"/>
          </p:nvPr>
        </p:nvSpPr>
        <p:spPr/>
        <p:txBody>
          <a:bodyPr/>
          <a:lstStyle/>
          <a:p>
            <a:r>
              <a:rPr lang="fr-FR" dirty="0"/>
              <a:t>Le mérite des écoles de golf de Ligue</a:t>
            </a:r>
          </a:p>
        </p:txBody>
      </p:sp>
      <p:pic>
        <p:nvPicPr>
          <p:cNvPr id="5" name="Image 4">
            <a:extLst>
              <a:ext uri="{FF2B5EF4-FFF2-40B4-BE49-F238E27FC236}">
                <a16:creationId xmlns:a16="http://schemas.microsoft.com/office/drawing/2014/main" id="{87670749-A17C-4849-8D2A-F54CF00BC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7393" y="6012564"/>
            <a:ext cx="1995027" cy="772069"/>
          </a:xfrm>
          <a:prstGeom prst="rect">
            <a:avLst/>
          </a:prstGeom>
        </p:spPr>
      </p:pic>
      <p:pic>
        <p:nvPicPr>
          <p:cNvPr id="6" name="Image 5">
            <a:extLst>
              <a:ext uri="{FF2B5EF4-FFF2-40B4-BE49-F238E27FC236}">
                <a16:creationId xmlns:a16="http://schemas.microsoft.com/office/drawing/2014/main" id="{99B605C3-D850-4211-94C9-846A69569740}"/>
              </a:ext>
            </a:extLst>
          </p:cNvPr>
          <p:cNvPicPr>
            <a:picLocks noChangeAspect="1"/>
          </p:cNvPicPr>
          <p:nvPr/>
        </p:nvPicPr>
        <p:blipFill>
          <a:blip r:embed="rId3"/>
          <a:stretch>
            <a:fillRect/>
          </a:stretch>
        </p:blipFill>
        <p:spPr>
          <a:xfrm>
            <a:off x="4863115" y="230155"/>
            <a:ext cx="6888480" cy="6248400"/>
          </a:xfrm>
          <a:prstGeom prst="rect">
            <a:avLst/>
          </a:prstGeom>
        </p:spPr>
      </p:pic>
    </p:spTree>
    <p:extLst>
      <p:ext uri="{BB962C8B-B14F-4D97-AF65-F5344CB8AC3E}">
        <p14:creationId xmlns:p14="http://schemas.microsoft.com/office/powerpoint/2010/main" val="2784835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2485B7-C926-4DC3-9DD5-53041FD2825B}"/>
              </a:ext>
            </a:extLst>
          </p:cNvPr>
          <p:cNvSpPr>
            <a:spLocks noGrp="1"/>
          </p:cNvSpPr>
          <p:nvPr>
            <p:ph type="title"/>
          </p:nvPr>
        </p:nvSpPr>
        <p:spPr/>
        <p:txBody>
          <a:bodyPr/>
          <a:lstStyle/>
          <a:p>
            <a:r>
              <a:rPr lang="fr-FR" dirty="0"/>
              <a:t>Le challenge national des écoles de golf</a:t>
            </a:r>
          </a:p>
        </p:txBody>
      </p:sp>
      <p:pic>
        <p:nvPicPr>
          <p:cNvPr id="4" name="Espace réservé du contenu 8">
            <a:extLst>
              <a:ext uri="{FF2B5EF4-FFF2-40B4-BE49-F238E27FC236}">
                <a16:creationId xmlns:a16="http://schemas.microsoft.com/office/drawing/2014/main" id="{260674E2-4A19-4A49-9A69-E75FA44785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530" y="362535"/>
            <a:ext cx="6192115" cy="6132930"/>
          </a:xfrm>
          <a:prstGeom prst="rect">
            <a:avLst/>
          </a:prstGeom>
        </p:spPr>
      </p:pic>
      <p:pic>
        <p:nvPicPr>
          <p:cNvPr id="5" name="Image 4">
            <a:extLst>
              <a:ext uri="{FF2B5EF4-FFF2-40B4-BE49-F238E27FC236}">
                <a16:creationId xmlns:a16="http://schemas.microsoft.com/office/drawing/2014/main" id="{1043BF09-E85A-4F6B-9902-5B4317C3B4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7393" y="6012564"/>
            <a:ext cx="1995027" cy="772069"/>
          </a:xfrm>
          <a:prstGeom prst="rect">
            <a:avLst/>
          </a:prstGeom>
        </p:spPr>
      </p:pic>
    </p:spTree>
    <p:extLst>
      <p:ext uri="{BB962C8B-B14F-4D97-AF65-F5344CB8AC3E}">
        <p14:creationId xmlns:p14="http://schemas.microsoft.com/office/powerpoint/2010/main" val="1774570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FCA537-786D-4163-8CF7-C846D338B977}"/>
              </a:ext>
            </a:extLst>
          </p:cNvPr>
          <p:cNvSpPr>
            <a:spLocks noGrp="1"/>
          </p:cNvSpPr>
          <p:nvPr>
            <p:ph type="title"/>
          </p:nvPr>
        </p:nvSpPr>
        <p:spPr/>
        <p:txBody>
          <a:bodyPr>
            <a:normAutofit fontScale="90000"/>
          </a:bodyPr>
          <a:lstStyle/>
          <a:p>
            <a:r>
              <a:rPr lang="fr-FR" dirty="0"/>
              <a:t>Composition des groupes au 1</a:t>
            </a:r>
            <a:r>
              <a:rPr lang="fr-FR" baseline="30000" dirty="0"/>
              <a:t>er</a:t>
            </a:r>
            <a:r>
              <a:rPr lang="fr-FR" dirty="0"/>
              <a:t> décembre 2021 (mise à jour au 1</a:t>
            </a:r>
            <a:r>
              <a:rPr lang="fr-FR" baseline="30000" dirty="0"/>
              <a:t>er</a:t>
            </a:r>
            <a:r>
              <a:rPr lang="fr-FR" dirty="0"/>
              <a:t> juillet)</a:t>
            </a:r>
          </a:p>
        </p:txBody>
      </p:sp>
      <p:pic>
        <p:nvPicPr>
          <p:cNvPr id="7" name="Espace réservé du contenu 6">
            <a:extLst>
              <a:ext uri="{FF2B5EF4-FFF2-40B4-BE49-F238E27FC236}">
                <a16:creationId xmlns:a16="http://schemas.microsoft.com/office/drawing/2014/main" id="{2DC95EE9-2C1B-4892-B359-1B14FE239003}"/>
              </a:ext>
            </a:extLst>
          </p:cNvPr>
          <p:cNvPicPr>
            <a:picLocks noGrp="1" noChangeAspect="1"/>
          </p:cNvPicPr>
          <p:nvPr>
            <p:ph idx="1"/>
          </p:nvPr>
        </p:nvPicPr>
        <p:blipFill>
          <a:blip r:embed="rId2"/>
          <a:stretch>
            <a:fillRect/>
          </a:stretch>
        </p:blipFill>
        <p:spPr>
          <a:xfrm>
            <a:off x="5630377" y="295989"/>
            <a:ext cx="5407738" cy="6266021"/>
          </a:xfrm>
          <a:prstGeom prst="rect">
            <a:avLst/>
          </a:prstGeom>
        </p:spPr>
      </p:pic>
    </p:spTree>
    <p:extLst>
      <p:ext uri="{BB962C8B-B14F-4D97-AF65-F5344CB8AC3E}">
        <p14:creationId xmlns:p14="http://schemas.microsoft.com/office/powerpoint/2010/main" val="1959090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CEC1D5-C523-4042-B828-9E908F117B48}"/>
              </a:ext>
            </a:extLst>
          </p:cNvPr>
          <p:cNvSpPr>
            <a:spLocks noGrp="1"/>
          </p:cNvSpPr>
          <p:nvPr>
            <p:ph type="ctrTitle"/>
          </p:nvPr>
        </p:nvSpPr>
        <p:spPr/>
        <p:txBody>
          <a:bodyPr/>
          <a:lstStyle/>
          <a:p>
            <a:r>
              <a:rPr lang="fr-FR" dirty="0"/>
              <a:t>Filière fédérale et projet sportif national</a:t>
            </a:r>
          </a:p>
        </p:txBody>
      </p:sp>
      <p:pic>
        <p:nvPicPr>
          <p:cNvPr id="4" name="Image 3">
            <a:extLst>
              <a:ext uri="{FF2B5EF4-FFF2-40B4-BE49-F238E27FC236}">
                <a16:creationId xmlns:a16="http://schemas.microsoft.com/office/drawing/2014/main" id="{A805D7DC-528A-4A1C-9729-40254BB992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7393" y="6012564"/>
            <a:ext cx="1995027" cy="772069"/>
          </a:xfrm>
          <a:prstGeom prst="rect">
            <a:avLst/>
          </a:prstGeom>
        </p:spPr>
      </p:pic>
      <p:pic>
        <p:nvPicPr>
          <p:cNvPr id="5" name="Image 4">
            <a:extLst>
              <a:ext uri="{FF2B5EF4-FFF2-40B4-BE49-F238E27FC236}">
                <a16:creationId xmlns:a16="http://schemas.microsoft.com/office/drawing/2014/main" id="{E5806AC5-CE14-4EE7-8F4A-493F564BB7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3994" y="3783713"/>
            <a:ext cx="2503399" cy="1134685"/>
          </a:xfrm>
          <a:prstGeom prst="rect">
            <a:avLst/>
          </a:prstGeom>
        </p:spPr>
      </p:pic>
    </p:spTree>
    <p:extLst>
      <p:ext uri="{BB962C8B-B14F-4D97-AF65-F5344CB8AC3E}">
        <p14:creationId xmlns:p14="http://schemas.microsoft.com/office/powerpoint/2010/main" val="3182513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38CC23-A302-42E5-A2B0-AF5A812FE4F9}"/>
              </a:ext>
            </a:extLst>
          </p:cNvPr>
          <p:cNvSpPr>
            <a:spLocks noGrp="1"/>
          </p:cNvSpPr>
          <p:nvPr>
            <p:ph type="title"/>
          </p:nvPr>
        </p:nvSpPr>
        <p:spPr/>
        <p:txBody>
          <a:bodyPr/>
          <a:lstStyle/>
          <a:p>
            <a:r>
              <a:rPr lang="fr-FR" dirty="0"/>
              <a:t>FIN</a:t>
            </a:r>
          </a:p>
        </p:txBody>
      </p:sp>
      <p:sp>
        <p:nvSpPr>
          <p:cNvPr id="3" name="Espace réservé du texte 2">
            <a:extLst>
              <a:ext uri="{FF2B5EF4-FFF2-40B4-BE49-F238E27FC236}">
                <a16:creationId xmlns:a16="http://schemas.microsoft.com/office/drawing/2014/main" id="{51AC7BCE-3D69-4EF4-A55F-6CD606783569}"/>
              </a:ext>
            </a:extLst>
          </p:cNvPr>
          <p:cNvSpPr>
            <a:spLocks noGrp="1"/>
          </p:cNvSpPr>
          <p:nvPr>
            <p:ph type="body" idx="1"/>
          </p:nvPr>
        </p:nvSpPr>
        <p:spPr/>
        <p:txBody>
          <a:bodyPr/>
          <a:lstStyle/>
          <a:p>
            <a:r>
              <a:rPr lang="fr-FR" dirty="0"/>
              <a:t>Merci de votre attention</a:t>
            </a:r>
          </a:p>
        </p:txBody>
      </p:sp>
      <p:pic>
        <p:nvPicPr>
          <p:cNvPr id="4" name="Image 3">
            <a:extLst>
              <a:ext uri="{FF2B5EF4-FFF2-40B4-BE49-F238E27FC236}">
                <a16:creationId xmlns:a16="http://schemas.microsoft.com/office/drawing/2014/main" id="{7A68F180-0BC9-4EB4-9800-3E283DB80C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6333" y="200255"/>
            <a:ext cx="5679334" cy="2197884"/>
          </a:xfrm>
          <a:prstGeom prst="rect">
            <a:avLst/>
          </a:prstGeom>
        </p:spPr>
      </p:pic>
    </p:spTree>
    <p:extLst>
      <p:ext uri="{BB962C8B-B14F-4D97-AF65-F5344CB8AC3E}">
        <p14:creationId xmlns:p14="http://schemas.microsoft.com/office/powerpoint/2010/main" val="385275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88B5CF-A9FC-427B-B994-F0D4AECCB1FB}"/>
              </a:ext>
            </a:extLst>
          </p:cNvPr>
          <p:cNvSpPr>
            <a:spLocks noGrp="1"/>
          </p:cNvSpPr>
          <p:nvPr>
            <p:ph type="title"/>
          </p:nvPr>
        </p:nvSpPr>
        <p:spPr/>
        <p:txBody>
          <a:bodyPr/>
          <a:lstStyle/>
          <a:p>
            <a:r>
              <a:rPr lang="fr-FR" dirty="0"/>
              <a:t>Les Objectifs </a:t>
            </a:r>
          </a:p>
        </p:txBody>
      </p:sp>
      <p:sp>
        <p:nvSpPr>
          <p:cNvPr id="3" name="Espace réservé du contenu 2">
            <a:extLst>
              <a:ext uri="{FF2B5EF4-FFF2-40B4-BE49-F238E27FC236}">
                <a16:creationId xmlns:a16="http://schemas.microsoft.com/office/drawing/2014/main" id="{AD43650B-10F8-4817-B50B-8DE2B05390CD}"/>
              </a:ext>
            </a:extLst>
          </p:cNvPr>
          <p:cNvSpPr>
            <a:spLocks noGrp="1"/>
          </p:cNvSpPr>
          <p:nvPr>
            <p:ph idx="1"/>
          </p:nvPr>
        </p:nvSpPr>
        <p:spPr/>
        <p:txBody>
          <a:bodyPr/>
          <a:lstStyle/>
          <a:p>
            <a:r>
              <a:rPr lang="fr-FR" dirty="0">
                <a:solidFill>
                  <a:srgbClr val="002060"/>
                </a:solidFill>
              </a:rPr>
              <a:t>Placer des français régulièrement dans le top 20 mondial professionnel</a:t>
            </a:r>
          </a:p>
          <a:p>
            <a:r>
              <a:rPr lang="fr-FR" dirty="0">
                <a:solidFill>
                  <a:srgbClr val="002060"/>
                </a:solidFill>
              </a:rPr>
              <a:t>Viser les titres mondiaux et les 1ères places mondiales au WAGR</a:t>
            </a:r>
          </a:p>
          <a:p>
            <a:r>
              <a:rPr lang="fr-FR" dirty="0">
                <a:solidFill>
                  <a:srgbClr val="002060"/>
                </a:solidFill>
              </a:rPr>
              <a:t>Améliorer l’accompagnement et la structuration de l’entrainement chez les meilleurs amateurs </a:t>
            </a:r>
          </a:p>
          <a:p>
            <a:endParaRPr lang="fr-FR" dirty="0"/>
          </a:p>
        </p:txBody>
      </p:sp>
      <p:pic>
        <p:nvPicPr>
          <p:cNvPr id="4" name="Image 3">
            <a:extLst>
              <a:ext uri="{FF2B5EF4-FFF2-40B4-BE49-F238E27FC236}">
                <a16:creationId xmlns:a16="http://schemas.microsoft.com/office/drawing/2014/main" id="{E32AED6C-1B59-4606-BBF1-DFCBEE2072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7393" y="6012564"/>
            <a:ext cx="1995027" cy="772069"/>
          </a:xfrm>
          <a:prstGeom prst="rect">
            <a:avLst/>
          </a:prstGeom>
        </p:spPr>
      </p:pic>
    </p:spTree>
    <p:extLst>
      <p:ext uri="{BB962C8B-B14F-4D97-AF65-F5344CB8AC3E}">
        <p14:creationId xmlns:p14="http://schemas.microsoft.com/office/powerpoint/2010/main" val="2574248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4906F5-1650-4D10-AAB0-3E6838692E0F}"/>
              </a:ext>
            </a:extLst>
          </p:cNvPr>
          <p:cNvSpPr>
            <a:spLocks noGrp="1"/>
          </p:cNvSpPr>
          <p:nvPr>
            <p:ph type="title"/>
          </p:nvPr>
        </p:nvSpPr>
        <p:spPr/>
        <p:txBody>
          <a:bodyPr/>
          <a:lstStyle/>
          <a:p>
            <a:r>
              <a:rPr lang="fr-FR" dirty="0"/>
              <a:t>Le rôle des Ligues</a:t>
            </a:r>
          </a:p>
        </p:txBody>
      </p:sp>
      <p:sp>
        <p:nvSpPr>
          <p:cNvPr id="3" name="Espace réservé du contenu 2">
            <a:extLst>
              <a:ext uri="{FF2B5EF4-FFF2-40B4-BE49-F238E27FC236}">
                <a16:creationId xmlns:a16="http://schemas.microsoft.com/office/drawing/2014/main" id="{E9EA64BD-896C-4AA9-B465-D97C9B226E37}"/>
              </a:ext>
            </a:extLst>
          </p:cNvPr>
          <p:cNvSpPr>
            <a:spLocks noGrp="1"/>
          </p:cNvSpPr>
          <p:nvPr>
            <p:ph idx="1"/>
          </p:nvPr>
        </p:nvSpPr>
        <p:spPr/>
        <p:txBody>
          <a:bodyPr/>
          <a:lstStyle/>
          <a:p>
            <a:r>
              <a:rPr lang="fr-FR" dirty="0">
                <a:solidFill>
                  <a:srgbClr val="002060"/>
                </a:solidFill>
              </a:rPr>
              <a:t>Suivre les meilleurs joueurs U15 ciblés par la direction technique nationale</a:t>
            </a:r>
          </a:p>
          <a:p>
            <a:r>
              <a:rPr lang="fr-FR" dirty="0">
                <a:solidFill>
                  <a:srgbClr val="002060"/>
                </a:solidFill>
              </a:rPr>
              <a:t>Amener plus de joueuses et joueurs dans les minimas sportifs (en rapport au niveau mondial ; </a:t>
            </a:r>
            <a:r>
              <a:rPr lang="fr-FR" dirty="0" err="1">
                <a:solidFill>
                  <a:srgbClr val="002060"/>
                </a:solidFill>
              </a:rPr>
              <a:t>cf</a:t>
            </a:r>
            <a:r>
              <a:rPr lang="fr-FR" dirty="0">
                <a:solidFill>
                  <a:srgbClr val="002060"/>
                </a:solidFill>
              </a:rPr>
              <a:t> diapo suivante)</a:t>
            </a:r>
          </a:p>
          <a:p>
            <a:r>
              <a:rPr lang="fr-FR" dirty="0">
                <a:solidFill>
                  <a:srgbClr val="002060"/>
                </a:solidFill>
              </a:rPr>
              <a:t>Structurer l’entrainement des meilleurs U14 en vue d’intégration dans les pôles de performance fédéraux</a:t>
            </a:r>
          </a:p>
          <a:p>
            <a:r>
              <a:rPr lang="fr-FR" dirty="0">
                <a:solidFill>
                  <a:srgbClr val="002060"/>
                </a:solidFill>
              </a:rPr>
              <a:t>Augmenter le nombre de parties jouées par les U12 et les amener vers une démarche d’entrainement</a:t>
            </a:r>
          </a:p>
          <a:p>
            <a:r>
              <a:rPr lang="fr-FR" dirty="0">
                <a:solidFill>
                  <a:srgbClr val="002060"/>
                </a:solidFill>
              </a:rPr>
              <a:t>Développer le golf de compétition chez les plus jeunes</a:t>
            </a:r>
          </a:p>
          <a:p>
            <a:pPr marL="0" indent="0">
              <a:buNone/>
            </a:pPr>
            <a:endParaRPr lang="fr-FR" dirty="0"/>
          </a:p>
        </p:txBody>
      </p:sp>
      <p:pic>
        <p:nvPicPr>
          <p:cNvPr id="4" name="Image 3">
            <a:extLst>
              <a:ext uri="{FF2B5EF4-FFF2-40B4-BE49-F238E27FC236}">
                <a16:creationId xmlns:a16="http://schemas.microsoft.com/office/drawing/2014/main" id="{8670926F-9416-4DD7-839E-A5C58AC4A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7393" y="6012564"/>
            <a:ext cx="1995027" cy="772069"/>
          </a:xfrm>
          <a:prstGeom prst="rect">
            <a:avLst/>
          </a:prstGeom>
        </p:spPr>
      </p:pic>
    </p:spTree>
    <p:extLst>
      <p:ext uri="{BB962C8B-B14F-4D97-AF65-F5344CB8AC3E}">
        <p14:creationId xmlns:p14="http://schemas.microsoft.com/office/powerpoint/2010/main" val="904253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FC5568-09EC-44E6-A661-AA477EF05A37}"/>
              </a:ext>
            </a:extLst>
          </p:cNvPr>
          <p:cNvSpPr>
            <a:spLocks noGrp="1"/>
          </p:cNvSpPr>
          <p:nvPr>
            <p:ph type="title"/>
          </p:nvPr>
        </p:nvSpPr>
        <p:spPr/>
        <p:txBody>
          <a:bodyPr>
            <a:normAutofit fontScale="90000"/>
          </a:bodyPr>
          <a:lstStyle/>
          <a:p>
            <a:r>
              <a:rPr lang="fr-FR" dirty="0"/>
              <a:t>Les minimas : critères d’entrée groupes régionaux </a:t>
            </a:r>
          </a:p>
        </p:txBody>
      </p:sp>
      <p:pic>
        <p:nvPicPr>
          <p:cNvPr id="4" name="Espace réservé du contenu 3">
            <a:extLst>
              <a:ext uri="{FF2B5EF4-FFF2-40B4-BE49-F238E27FC236}">
                <a16:creationId xmlns:a16="http://schemas.microsoft.com/office/drawing/2014/main" id="{F754B2EB-4627-4FD8-A2E3-55CCCB2D4EBE}"/>
              </a:ext>
            </a:extLst>
          </p:cNvPr>
          <p:cNvPicPr>
            <a:picLocks noGrp="1" noChangeAspect="1"/>
          </p:cNvPicPr>
          <p:nvPr>
            <p:ph idx="1"/>
          </p:nvPr>
        </p:nvPicPr>
        <p:blipFill>
          <a:blip r:embed="rId2"/>
          <a:stretch>
            <a:fillRect/>
          </a:stretch>
        </p:blipFill>
        <p:spPr>
          <a:xfrm>
            <a:off x="5373890" y="1091681"/>
            <a:ext cx="6231222" cy="4282751"/>
          </a:xfrm>
          <a:prstGeom prst="rect">
            <a:avLst/>
          </a:prstGeom>
        </p:spPr>
      </p:pic>
      <p:pic>
        <p:nvPicPr>
          <p:cNvPr id="5" name="Image 4">
            <a:extLst>
              <a:ext uri="{FF2B5EF4-FFF2-40B4-BE49-F238E27FC236}">
                <a16:creationId xmlns:a16="http://schemas.microsoft.com/office/drawing/2014/main" id="{6E1132E9-821C-41DE-90EB-D4EF0F55D5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7393" y="6012564"/>
            <a:ext cx="1995027" cy="772069"/>
          </a:xfrm>
          <a:prstGeom prst="rect">
            <a:avLst/>
          </a:prstGeom>
        </p:spPr>
      </p:pic>
    </p:spTree>
    <p:extLst>
      <p:ext uri="{BB962C8B-B14F-4D97-AF65-F5344CB8AC3E}">
        <p14:creationId xmlns:p14="http://schemas.microsoft.com/office/powerpoint/2010/main" val="1681083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49406B-F030-49F4-9D97-9B3F1AB4F5FB}"/>
              </a:ext>
            </a:extLst>
          </p:cNvPr>
          <p:cNvSpPr>
            <a:spLocks noGrp="1"/>
          </p:cNvSpPr>
          <p:nvPr>
            <p:ph type="title"/>
          </p:nvPr>
        </p:nvSpPr>
        <p:spPr/>
        <p:txBody>
          <a:bodyPr>
            <a:normAutofit fontScale="90000"/>
          </a:bodyPr>
          <a:lstStyle/>
          <a:p>
            <a:r>
              <a:rPr lang="fr-FR" dirty="0"/>
              <a:t>Courbes performance filles (moyenne </a:t>
            </a:r>
            <a:r>
              <a:rPr lang="fr-FR" dirty="0" err="1"/>
              <a:t>strokeplay</a:t>
            </a:r>
            <a:r>
              <a:rPr lang="fr-FR" dirty="0"/>
              <a:t> /6mois)</a:t>
            </a:r>
          </a:p>
        </p:txBody>
      </p:sp>
      <p:pic>
        <p:nvPicPr>
          <p:cNvPr id="4" name="Espace réservé du contenu 3">
            <a:extLst>
              <a:ext uri="{FF2B5EF4-FFF2-40B4-BE49-F238E27FC236}">
                <a16:creationId xmlns:a16="http://schemas.microsoft.com/office/drawing/2014/main" id="{7B0DA2DF-F550-4030-AB4F-0E151E487269}"/>
              </a:ext>
            </a:extLst>
          </p:cNvPr>
          <p:cNvPicPr>
            <a:picLocks noGrp="1" noChangeAspect="1"/>
          </p:cNvPicPr>
          <p:nvPr>
            <p:ph idx="1"/>
          </p:nvPr>
        </p:nvPicPr>
        <p:blipFill>
          <a:blip r:embed="rId2"/>
          <a:stretch>
            <a:fillRect/>
          </a:stretch>
        </p:blipFill>
        <p:spPr>
          <a:xfrm>
            <a:off x="4875504" y="808052"/>
            <a:ext cx="6754784" cy="4976928"/>
          </a:xfrm>
          <a:prstGeom prst="rect">
            <a:avLst/>
          </a:prstGeom>
        </p:spPr>
      </p:pic>
      <p:pic>
        <p:nvPicPr>
          <p:cNvPr id="5" name="Image 4">
            <a:extLst>
              <a:ext uri="{FF2B5EF4-FFF2-40B4-BE49-F238E27FC236}">
                <a16:creationId xmlns:a16="http://schemas.microsoft.com/office/drawing/2014/main" id="{EFDE9A77-BBF3-48B5-B279-1511A44EA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7393" y="6012564"/>
            <a:ext cx="1995027" cy="772069"/>
          </a:xfrm>
          <a:prstGeom prst="rect">
            <a:avLst/>
          </a:prstGeom>
        </p:spPr>
      </p:pic>
    </p:spTree>
    <p:extLst>
      <p:ext uri="{BB962C8B-B14F-4D97-AF65-F5344CB8AC3E}">
        <p14:creationId xmlns:p14="http://schemas.microsoft.com/office/powerpoint/2010/main" val="2087999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D9C0E3-1E74-44A2-BCAD-D6C6ADA947D2}"/>
              </a:ext>
            </a:extLst>
          </p:cNvPr>
          <p:cNvSpPr>
            <a:spLocks noGrp="1"/>
          </p:cNvSpPr>
          <p:nvPr>
            <p:ph type="title"/>
          </p:nvPr>
        </p:nvSpPr>
        <p:spPr/>
        <p:txBody>
          <a:bodyPr>
            <a:normAutofit fontScale="90000"/>
          </a:bodyPr>
          <a:lstStyle/>
          <a:p>
            <a:r>
              <a:rPr lang="fr-FR" dirty="0"/>
              <a:t>Courbes performance garçons (moyenne </a:t>
            </a:r>
            <a:r>
              <a:rPr lang="fr-FR" dirty="0" err="1"/>
              <a:t>strokeplay</a:t>
            </a:r>
            <a:r>
              <a:rPr lang="fr-FR" dirty="0"/>
              <a:t> /6mois)</a:t>
            </a:r>
          </a:p>
        </p:txBody>
      </p:sp>
      <p:pic>
        <p:nvPicPr>
          <p:cNvPr id="4" name="Espace réservé du contenu 3">
            <a:extLst>
              <a:ext uri="{FF2B5EF4-FFF2-40B4-BE49-F238E27FC236}">
                <a16:creationId xmlns:a16="http://schemas.microsoft.com/office/drawing/2014/main" id="{07A83472-EC78-4F6C-AFD0-92D15760F977}"/>
              </a:ext>
            </a:extLst>
          </p:cNvPr>
          <p:cNvPicPr>
            <a:picLocks noGrp="1" noChangeAspect="1"/>
          </p:cNvPicPr>
          <p:nvPr>
            <p:ph idx="1"/>
          </p:nvPr>
        </p:nvPicPr>
        <p:blipFill>
          <a:blip r:embed="rId2"/>
          <a:stretch>
            <a:fillRect/>
          </a:stretch>
        </p:blipFill>
        <p:spPr>
          <a:xfrm>
            <a:off x="4903496" y="779106"/>
            <a:ext cx="6906800" cy="5299787"/>
          </a:xfrm>
          <a:prstGeom prst="rect">
            <a:avLst/>
          </a:prstGeom>
        </p:spPr>
      </p:pic>
      <p:pic>
        <p:nvPicPr>
          <p:cNvPr id="5" name="Image 4">
            <a:extLst>
              <a:ext uri="{FF2B5EF4-FFF2-40B4-BE49-F238E27FC236}">
                <a16:creationId xmlns:a16="http://schemas.microsoft.com/office/drawing/2014/main" id="{8D82C0F4-D299-48ED-A287-122C52A7B0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7393" y="6012564"/>
            <a:ext cx="1995027" cy="772069"/>
          </a:xfrm>
          <a:prstGeom prst="rect">
            <a:avLst/>
          </a:prstGeom>
        </p:spPr>
      </p:pic>
    </p:spTree>
    <p:extLst>
      <p:ext uri="{BB962C8B-B14F-4D97-AF65-F5344CB8AC3E}">
        <p14:creationId xmlns:p14="http://schemas.microsoft.com/office/powerpoint/2010/main" val="2472768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9FBDF6-05B9-465C-B057-4F34D7AE7BB0}"/>
              </a:ext>
            </a:extLst>
          </p:cNvPr>
          <p:cNvSpPr>
            <a:spLocks noGrp="1"/>
          </p:cNvSpPr>
          <p:nvPr>
            <p:ph type="ctrTitle"/>
          </p:nvPr>
        </p:nvSpPr>
        <p:spPr/>
        <p:txBody>
          <a:bodyPr/>
          <a:lstStyle/>
          <a:p>
            <a:r>
              <a:rPr lang="fr-FR" dirty="0"/>
              <a:t>PROJET 1 : Suivis individuels joueurs « cibles » </a:t>
            </a:r>
          </a:p>
        </p:txBody>
      </p:sp>
      <p:pic>
        <p:nvPicPr>
          <p:cNvPr id="4" name="Image 3">
            <a:extLst>
              <a:ext uri="{FF2B5EF4-FFF2-40B4-BE49-F238E27FC236}">
                <a16:creationId xmlns:a16="http://schemas.microsoft.com/office/drawing/2014/main" id="{82F30878-B223-47C4-B163-D14896F3A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7393" y="6012564"/>
            <a:ext cx="1995027" cy="772069"/>
          </a:xfrm>
          <a:prstGeom prst="rect">
            <a:avLst/>
          </a:prstGeom>
        </p:spPr>
      </p:pic>
    </p:spTree>
    <p:extLst>
      <p:ext uri="{BB962C8B-B14F-4D97-AF65-F5344CB8AC3E}">
        <p14:creationId xmlns:p14="http://schemas.microsoft.com/office/powerpoint/2010/main" val="1620913137"/>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TM16401371[[fn=Atlas]]</Template>
  <TotalTime>62644</TotalTime>
  <Words>1051</Words>
  <Application>Microsoft Office PowerPoint</Application>
  <PresentationFormat>Grand écran</PresentationFormat>
  <Paragraphs>175</Paragraphs>
  <Slides>30</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30</vt:i4>
      </vt:variant>
    </vt:vector>
  </HeadingPairs>
  <TitlesOfParts>
    <vt:vector size="36" baseType="lpstr">
      <vt:lpstr>Calibri</vt:lpstr>
      <vt:lpstr>Calibri Light</vt:lpstr>
      <vt:lpstr>Courier New</vt:lpstr>
      <vt:lpstr>Rockwell</vt:lpstr>
      <vt:lpstr>Wingdings</vt:lpstr>
      <vt:lpstr>Atlas</vt:lpstr>
      <vt:lpstr>Projet Sportif 2022</vt:lpstr>
      <vt:lpstr>Le Projet Sportif jeunes de Ligue 2022</vt:lpstr>
      <vt:lpstr>Filière fédérale et projet sportif national</vt:lpstr>
      <vt:lpstr>Les Objectifs </vt:lpstr>
      <vt:lpstr>Le rôle des Ligues</vt:lpstr>
      <vt:lpstr>Les minimas : critères d’entrée groupes régionaux </vt:lpstr>
      <vt:lpstr>Courbes performance filles (moyenne strokeplay /6mois)</vt:lpstr>
      <vt:lpstr>Courbes performance garçons (moyenne strokeplay /6mois)</vt:lpstr>
      <vt:lpstr>PROJET 1 : Suivis individuels joueurs « cibles » </vt:lpstr>
      <vt:lpstr>Critères d’entrée dans les groupes régionaux individuels</vt:lpstr>
      <vt:lpstr>L’entrainement encadré hebdomadaire</vt:lpstr>
      <vt:lpstr>L’entraînement joueurs cibles</vt:lpstr>
      <vt:lpstr>Suivi des joueurs des groupes régionaux</vt:lpstr>
      <vt:lpstr>Objectif : L’entrainement qualitatif en autonomie </vt:lpstr>
      <vt:lpstr>Le coaching en tournoi </vt:lpstr>
      <vt:lpstr>L’école du CENS</vt:lpstr>
      <vt:lpstr>PROJET 2 : Projet sportif U12  2021-2022</vt:lpstr>
      <vt:lpstr>Point de départ</vt:lpstr>
      <vt:lpstr>La filière compétitions : Détection </vt:lpstr>
      <vt:lpstr>Objectifs</vt:lpstr>
      <vt:lpstr>Le suivi</vt:lpstr>
      <vt:lpstr>Le système d’évaluation</vt:lpstr>
      <vt:lpstr>PROJET 3 : Les actions jeunes pour développer le golf en compétition</vt:lpstr>
      <vt:lpstr>Actions jeunes de développement</vt:lpstr>
      <vt:lpstr>Les différentes filières</vt:lpstr>
      <vt:lpstr>Les principales aides</vt:lpstr>
      <vt:lpstr>Le mérite des écoles de golf de Ligue</vt:lpstr>
      <vt:lpstr>Le challenge national des écoles de golf</vt:lpstr>
      <vt:lpstr>Composition des groupes au 1er décembre 2021 (mise à jour au 1er juillet)</vt:lpstr>
      <vt:lpstr>FIN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Sportif 2021</dc:title>
  <dc:creator>CTR</dc:creator>
  <cp:lastModifiedBy>Bertrand Morvillers</cp:lastModifiedBy>
  <cp:revision>77</cp:revision>
  <dcterms:created xsi:type="dcterms:W3CDTF">2020-07-10T15:11:19Z</dcterms:created>
  <dcterms:modified xsi:type="dcterms:W3CDTF">2022-02-01T16:51:08Z</dcterms:modified>
</cp:coreProperties>
</file>