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60" r:id="rId5"/>
    <p:sldId id="291" r:id="rId6"/>
    <p:sldId id="259" r:id="rId7"/>
    <p:sldId id="283" r:id="rId8"/>
    <p:sldId id="284" r:id="rId9"/>
    <p:sldId id="282" r:id="rId10"/>
    <p:sldId id="300" r:id="rId11"/>
    <p:sldId id="301" r:id="rId12"/>
    <p:sldId id="267" r:id="rId13"/>
    <p:sldId id="269" r:id="rId14"/>
    <p:sldId id="268" r:id="rId15"/>
    <p:sldId id="292" r:id="rId16"/>
    <p:sldId id="287" r:id="rId17"/>
    <p:sldId id="275" r:id="rId18"/>
    <p:sldId id="274" r:id="rId19"/>
    <p:sldId id="294" r:id="rId20"/>
    <p:sldId id="308" r:id="rId21"/>
    <p:sldId id="295" r:id="rId22"/>
    <p:sldId id="306" r:id="rId23"/>
    <p:sldId id="296" r:id="rId24"/>
    <p:sldId id="280" r:id="rId25"/>
    <p:sldId id="278" r:id="rId26"/>
    <p:sldId id="273" r:id="rId27"/>
    <p:sldId id="289" r:id="rId28"/>
    <p:sldId id="288" r:id="rId29"/>
    <p:sldId id="298" r:id="rId30"/>
    <p:sldId id="299" r:id="rId31"/>
    <p:sldId id="303" r:id="rId32"/>
    <p:sldId id="304" r:id="rId33"/>
    <p:sldId id="305" r:id="rId34"/>
    <p:sldId id="29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1A"/>
    <a:srgbClr val="000000"/>
    <a:srgbClr val="005410"/>
    <a:srgbClr val="023362"/>
    <a:srgbClr val="C92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68" d="100"/>
          <a:sy n="68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0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473684210526317E-2"/>
                  <c:y val="-0.313884649034255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87-4D72-B05D-0768BB979B99}"/>
                </c:ext>
              </c:extLst>
            </c:dLbl>
            <c:dLbl>
              <c:idx val="1"/>
              <c:layout>
                <c:manualLayout>
                  <c:x val="-8.1192846285979767E-3"/>
                  <c:y val="-0.408271848148259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87-4D72-B05D-0768BB979B99}"/>
                </c:ext>
              </c:extLst>
            </c:dLbl>
            <c:dLbl>
              <c:idx val="2"/>
              <c:layout>
                <c:manualLayout>
                  <c:x val="2.0739660174057192E-3"/>
                  <c:y val="-0.350742580254391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87-4D72-B05D-0768BB979B99}"/>
                </c:ext>
              </c:extLst>
            </c:dLbl>
            <c:dLbl>
              <c:idx val="3"/>
              <c:layout>
                <c:manualLayout>
                  <c:x val="1.3071860754247824E-3"/>
                  <c:y val="-0.391592435560939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87-4D72-B05D-0768BB979B99}"/>
                </c:ext>
              </c:extLst>
            </c:dLbl>
            <c:dLbl>
              <c:idx val="4"/>
              <c:layout>
                <c:manualLayout>
                  <c:x val="-1.6931254805270555E-2"/>
                  <c:y val="-0.401696078692540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87-4D72-B05D-0768BB979B99}"/>
                </c:ext>
              </c:extLst>
            </c:dLbl>
            <c:dLbl>
              <c:idx val="5"/>
              <c:layout>
                <c:manualLayout>
                  <c:x val="-7.8403457143614626E-3"/>
                  <c:y val="-0.398198817814423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87-4D72-B05D-0768BB979B99}"/>
                </c:ext>
              </c:extLst>
            </c:dLbl>
            <c:dLbl>
              <c:idx val="6"/>
              <c:layout>
                <c:manualLayout>
                  <c:x val="-5.8682626792863016E-3"/>
                  <c:y val="-0.425441772368867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87-4D72-B05D-0768BB979B99}"/>
                </c:ext>
              </c:extLst>
            </c:dLbl>
            <c:dLbl>
              <c:idx val="7"/>
              <c:layout>
                <c:manualLayout>
                  <c:x val="-2.7934024036469127E-3"/>
                  <c:y val="-0.435583282858873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87-4D72-B05D-0768BB979B99}"/>
                </c:ext>
              </c:extLst>
            </c:dLbl>
            <c:dLbl>
              <c:idx val="8"/>
              <c:layout>
                <c:manualLayout>
                  <c:x val="5.0599254040614577E-3"/>
                  <c:y val="-0.4389498620364762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16850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87-4D72-B05D-0768BB979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956</c:v>
                </c:pt>
                <c:pt idx="1">
                  <c:v>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87-4D72-B05D-0768BB979B9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cat>
            <c:numRef>
              <c:f>Feuil1!$A$2:$A$3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A-5887-4D72-B05D-0768BB979B9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invertIfNegative val="0"/>
          <c:cat>
            <c:numRef>
              <c:f>Feuil1!$A$2:$A$3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Feuil1!$D$2:$D$3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B-5887-4D72-B05D-0768BB979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080576"/>
        <c:axId val="49081728"/>
      </c:barChart>
      <c:catAx>
        <c:axId val="4908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fr-FR"/>
          </a:p>
        </c:txPr>
        <c:crossAx val="49081728"/>
        <c:crosses val="autoZero"/>
        <c:auto val="1"/>
        <c:lblAlgn val="ctr"/>
        <c:lblOffset val="100"/>
        <c:noMultiLvlLbl val="0"/>
      </c:catAx>
      <c:valAx>
        <c:axId val="49081728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rgbClr val="316131">
                      <a:tint val="44500"/>
                      <a:satMod val="160000"/>
                    </a:srgbClr>
                  </a:gs>
                  <a:gs pos="100000">
                    <a:srgbClr val="316131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6600"/>
                </a:solidFill>
              </a:defRPr>
            </a:pPr>
            <a:endParaRPr lang="fr-FR"/>
          </a:p>
        </c:txPr>
        <c:crossAx val="49080576"/>
        <c:crosses val="autoZero"/>
        <c:crossBetween val="between"/>
      </c:valAx>
      <c:spPr>
        <a:gradFill>
          <a:gsLst>
            <a:gs pos="0">
              <a:srgbClr val="316131">
                <a:lumMod val="60000"/>
                <a:lumOff val="40000"/>
              </a:srgbClr>
            </a:gs>
            <a:gs pos="50000">
              <a:srgbClr val="316131">
                <a:tint val="44500"/>
                <a:satMod val="160000"/>
              </a:srgbClr>
            </a:gs>
            <a:gs pos="100000">
              <a:srgbClr val="316131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216D2-939D-46F8-9F4A-A4078640F484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F4FF-A4B3-4467-A986-9D9B7B6763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5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DE89E-C979-4BA0-B3C5-2F6F0FBD2A03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FFAD5-83E2-4480-9EA6-9958F09AD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25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C0FA388-F61F-4CFD-9BFE-8909B0120555}" type="slidenum">
              <a:rPr lang="fr-FR" altLang="fr-FR" sz="1300"/>
              <a:pPr/>
              <a:t>30</a:t>
            </a:fld>
            <a:endParaRPr lang="fr-FR" altLang="fr-FR" sz="1300" dirty="0"/>
          </a:p>
        </p:txBody>
      </p:sp>
    </p:spTree>
    <p:extLst>
      <p:ext uri="{BB962C8B-B14F-4D97-AF65-F5344CB8AC3E}">
        <p14:creationId xmlns:p14="http://schemas.microsoft.com/office/powerpoint/2010/main" val="243431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7964" indent="-30602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383" indent="-2451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7678" indent="-2451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9618" indent="-2451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3460" indent="-245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57302" indent="-245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1145" indent="-245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4987" indent="-245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596250-F3FB-4508-A3B3-04A50B64A771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7964" indent="-30602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383" indent="-2451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7678" indent="-2451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9618" indent="-2451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3460" indent="-245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57302" indent="-245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1145" indent="-245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4987" indent="-245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1E8AD5-5E7C-43AA-AD37-23250A72B109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4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76" b="-1"/>
          <a:stretch/>
        </p:blipFill>
        <p:spPr>
          <a:xfrm>
            <a:off x="0" y="0"/>
            <a:ext cx="9144000" cy="4293095"/>
          </a:xfrm>
          <a:prstGeom prst="rect">
            <a:avLst/>
          </a:prstGeom>
        </p:spPr>
      </p:pic>
      <p:sp>
        <p:nvSpPr>
          <p:cNvPr id="14" name="Organigramme : Données stockées 7"/>
          <p:cNvSpPr/>
          <p:nvPr userDrawn="1"/>
        </p:nvSpPr>
        <p:spPr>
          <a:xfrm rot="16768546">
            <a:off x="2271291" y="535561"/>
            <a:ext cx="4475062" cy="9657893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6582 w 10000"/>
              <a:gd name="connsiteY2" fmla="*/ 4815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6582 w 10000"/>
              <a:gd name="connsiteY2" fmla="*/ 45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3784"/>
              <a:gd name="connsiteY0" fmla="*/ 0 h 10027"/>
              <a:gd name="connsiteX1" fmla="*/ 10000 w 13784"/>
              <a:gd name="connsiteY1" fmla="*/ 0 h 10027"/>
              <a:gd name="connsiteX2" fmla="*/ 6582 w 13784"/>
              <a:gd name="connsiteY2" fmla="*/ 4536 h 10027"/>
              <a:gd name="connsiteX3" fmla="*/ 13784 w 13784"/>
              <a:gd name="connsiteY3" fmla="*/ 10027 h 10027"/>
              <a:gd name="connsiteX4" fmla="*/ 1667 w 13784"/>
              <a:gd name="connsiteY4" fmla="*/ 10000 h 10027"/>
              <a:gd name="connsiteX5" fmla="*/ 0 w 13784"/>
              <a:gd name="connsiteY5" fmla="*/ 5000 h 10027"/>
              <a:gd name="connsiteX6" fmla="*/ 1667 w 13784"/>
              <a:gd name="connsiteY6" fmla="*/ 0 h 10027"/>
              <a:gd name="connsiteX0" fmla="*/ 1667 w 13784"/>
              <a:gd name="connsiteY0" fmla="*/ 0 h 10027"/>
              <a:gd name="connsiteX1" fmla="*/ 10000 w 13784"/>
              <a:gd name="connsiteY1" fmla="*/ 0 h 10027"/>
              <a:gd name="connsiteX2" fmla="*/ 6824 w 13784"/>
              <a:gd name="connsiteY2" fmla="*/ 4593 h 10027"/>
              <a:gd name="connsiteX3" fmla="*/ 13784 w 13784"/>
              <a:gd name="connsiteY3" fmla="*/ 10027 h 10027"/>
              <a:gd name="connsiteX4" fmla="*/ 1667 w 13784"/>
              <a:gd name="connsiteY4" fmla="*/ 10000 h 10027"/>
              <a:gd name="connsiteX5" fmla="*/ 0 w 13784"/>
              <a:gd name="connsiteY5" fmla="*/ 5000 h 10027"/>
              <a:gd name="connsiteX6" fmla="*/ 1667 w 13784"/>
              <a:gd name="connsiteY6" fmla="*/ 0 h 10027"/>
              <a:gd name="connsiteX0" fmla="*/ 1667 w 13784"/>
              <a:gd name="connsiteY0" fmla="*/ 18 h 10045"/>
              <a:gd name="connsiteX1" fmla="*/ 10274 w 13784"/>
              <a:gd name="connsiteY1" fmla="*/ 0 h 10045"/>
              <a:gd name="connsiteX2" fmla="*/ 6824 w 13784"/>
              <a:gd name="connsiteY2" fmla="*/ 4611 h 10045"/>
              <a:gd name="connsiteX3" fmla="*/ 13784 w 13784"/>
              <a:gd name="connsiteY3" fmla="*/ 10045 h 10045"/>
              <a:gd name="connsiteX4" fmla="*/ 1667 w 13784"/>
              <a:gd name="connsiteY4" fmla="*/ 10018 h 10045"/>
              <a:gd name="connsiteX5" fmla="*/ 0 w 13784"/>
              <a:gd name="connsiteY5" fmla="*/ 5018 h 10045"/>
              <a:gd name="connsiteX6" fmla="*/ 1667 w 13784"/>
              <a:gd name="connsiteY6" fmla="*/ 18 h 10045"/>
              <a:gd name="connsiteX0" fmla="*/ 1667 w 13784"/>
              <a:gd name="connsiteY0" fmla="*/ 18 h 10045"/>
              <a:gd name="connsiteX1" fmla="*/ 10274 w 13784"/>
              <a:gd name="connsiteY1" fmla="*/ 0 h 10045"/>
              <a:gd name="connsiteX2" fmla="*/ 4026 w 13784"/>
              <a:gd name="connsiteY2" fmla="*/ 4776 h 10045"/>
              <a:gd name="connsiteX3" fmla="*/ 13784 w 13784"/>
              <a:gd name="connsiteY3" fmla="*/ 10045 h 10045"/>
              <a:gd name="connsiteX4" fmla="*/ 1667 w 13784"/>
              <a:gd name="connsiteY4" fmla="*/ 10018 h 10045"/>
              <a:gd name="connsiteX5" fmla="*/ 0 w 13784"/>
              <a:gd name="connsiteY5" fmla="*/ 5018 h 10045"/>
              <a:gd name="connsiteX6" fmla="*/ 1667 w 13784"/>
              <a:gd name="connsiteY6" fmla="*/ 18 h 10045"/>
              <a:gd name="connsiteX0" fmla="*/ 1667 w 13784"/>
              <a:gd name="connsiteY0" fmla="*/ 18 h 10045"/>
              <a:gd name="connsiteX1" fmla="*/ 10274 w 13784"/>
              <a:gd name="connsiteY1" fmla="*/ 0 h 10045"/>
              <a:gd name="connsiteX2" fmla="*/ 6966 w 13784"/>
              <a:gd name="connsiteY2" fmla="*/ 4942 h 10045"/>
              <a:gd name="connsiteX3" fmla="*/ 13784 w 13784"/>
              <a:gd name="connsiteY3" fmla="*/ 10045 h 10045"/>
              <a:gd name="connsiteX4" fmla="*/ 1667 w 13784"/>
              <a:gd name="connsiteY4" fmla="*/ 10018 h 10045"/>
              <a:gd name="connsiteX5" fmla="*/ 0 w 13784"/>
              <a:gd name="connsiteY5" fmla="*/ 5018 h 10045"/>
              <a:gd name="connsiteX6" fmla="*/ 1667 w 13784"/>
              <a:gd name="connsiteY6" fmla="*/ 18 h 10045"/>
              <a:gd name="connsiteX0" fmla="*/ 4894 w 17011"/>
              <a:gd name="connsiteY0" fmla="*/ 18 h 10570"/>
              <a:gd name="connsiteX1" fmla="*/ 13501 w 17011"/>
              <a:gd name="connsiteY1" fmla="*/ 0 h 10570"/>
              <a:gd name="connsiteX2" fmla="*/ 10193 w 17011"/>
              <a:gd name="connsiteY2" fmla="*/ 4942 h 10570"/>
              <a:gd name="connsiteX3" fmla="*/ 17011 w 17011"/>
              <a:gd name="connsiteY3" fmla="*/ 10045 h 10570"/>
              <a:gd name="connsiteX4" fmla="*/ 165 w 17011"/>
              <a:gd name="connsiteY4" fmla="*/ 10570 h 10570"/>
              <a:gd name="connsiteX5" fmla="*/ 3227 w 17011"/>
              <a:gd name="connsiteY5" fmla="*/ 5018 h 10570"/>
              <a:gd name="connsiteX6" fmla="*/ 4894 w 17011"/>
              <a:gd name="connsiteY6" fmla="*/ 18 h 10570"/>
              <a:gd name="connsiteX0" fmla="*/ 54 w 25374"/>
              <a:gd name="connsiteY0" fmla="*/ 694 h 10570"/>
              <a:gd name="connsiteX1" fmla="*/ 21864 w 25374"/>
              <a:gd name="connsiteY1" fmla="*/ 0 h 10570"/>
              <a:gd name="connsiteX2" fmla="*/ 18556 w 25374"/>
              <a:gd name="connsiteY2" fmla="*/ 4942 h 10570"/>
              <a:gd name="connsiteX3" fmla="*/ 25374 w 25374"/>
              <a:gd name="connsiteY3" fmla="*/ 10045 h 10570"/>
              <a:gd name="connsiteX4" fmla="*/ 8528 w 25374"/>
              <a:gd name="connsiteY4" fmla="*/ 10570 h 10570"/>
              <a:gd name="connsiteX5" fmla="*/ 11590 w 25374"/>
              <a:gd name="connsiteY5" fmla="*/ 5018 h 10570"/>
              <a:gd name="connsiteX6" fmla="*/ 54 w 25374"/>
              <a:gd name="connsiteY6" fmla="*/ 694 h 10570"/>
              <a:gd name="connsiteX0" fmla="*/ 160 w 25480"/>
              <a:gd name="connsiteY0" fmla="*/ 694 h 10570"/>
              <a:gd name="connsiteX1" fmla="*/ 21970 w 25480"/>
              <a:gd name="connsiteY1" fmla="*/ 0 h 10570"/>
              <a:gd name="connsiteX2" fmla="*/ 18662 w 25480"/>
              <a:gd name="connsiteY2" fmla="*/ 4942 h 10570"/>
              <a:gd name="connsiteX3" fmla="*/ 25480 w 25480"/>
              <a:gd name="connsiteY3" fmla="*/ 10045 h 10570"/>
              <a:gd name="connsiteX4" fmla="*/ 8634 w 25480"/>
              <a:gd name="connsiteY4" fmla="*/ 10570 h 10570"/>
              <a:gd name="connsiteX5" fmla="*/ 3934 w 25480"/>
              <a:gd name="connsiteY5" fmla="*/ 5407 h 10570"/>
              <a:gd name="connsiteX6" fmla="*/ 160 w 25480"/>
              <a:gd name="connsiteY6" fmla="*/ 694 h 10570"/>
              <a:gd name="connsiteX0" fmla="*/ 128 w 25448"/>
              <a:gd name="connsiteY0" fmla="*/ 694 h 10570"/>
              <a:gd name="connsiteX1" fmla="*/ 21938 w 25448"/>
              <a:gd name="connsiteY1" fmla="*/ 0 h 10570"/>
              <a:gd name="connsiteX2" fmla="*/ 18630 w 25448"/>
              <a:gd name="connsiteY2" fmla="*/ 4942 h 10570"/>
              <a:gd name="connsiteX3" fmla="*/ 25448 w 25448"/>
              <a:gd name="connsiteY3" fmla="*/ 10045 h 10570"/>
              <a:gd name="connsiteX4" fmla="*/ 8602 w 25448"/>
              <a:gd name="connsiteY4" fmla="*/ 10570 h 10570"/>
              <a:gd name="connsiteX5" fmla="*/ 4950 w 25448"/>
              <a:gd name="connsiteY5" fmla="*/ 5392 h 10570"/>
              <a:gd name="connsiteX6" fmla="*/ 128 w 25448"/>
              <a:gd name="connsiteY6" fmla="*/ 694 h 10570"/>
              <a:gd name="connsiteX0" fmla="*/ 155 w 25475"/>
              <a:gd name="connsiteY0" fmla="*/ 694 h 10570"/>
              <a:gd name="connsiteX1" fmla="*/ 21965 w 25475"/>
              <a:gd name="connsiteY1" fmla="*/ 0 h 10570"/>
              <a:gd name="connsiteX2" fmla="*/ 18657 w 25475"/>
              <a:gd name="connsiteY2" fmla="*/ 4942 h 10570"/>
              <a:gd name="connsiteX3" fmla="*/ 25475 w 25475"/>
              <a:gd name="connsiteY3" fmla="*/ 10045 h 10570"/>
              <a:gd name="connsiteX4" fmla="*/ 8629 w 25475"/>
              <a:gd name="connsiteY4" fmla="*/ 10570 h 10570"/>
              <a:gd name="connsiteX5" fmla="*/ 4055 w 25475"/>
              <a:gd name="connsiteY5" fmla="*/ 5440 h 10570"/>
              <a:gd name="connsiteX6" fmla="*/ 155 w 25475"/>
              <a:gd name="connsiteY6" fmla="*/ 694 h 10570"/>
              <a:gd name="connsiteX0" fmla="*/ 205 w 24337"/>
              <a:gd name="connsiteY0" fmla="*/ 674 h 10570"/>
              <a:gd name="connsiteX1" fmla="*/ 20827 w 24337"/>
              <a:gd name="connsiteY1" fmla="*/ 0 h 10570"/>
              <a:gd name="connsiteX2" fmla="*/ 17519 w 24337"/>
              <a:gd name="connsiteY2" fmla="*/ 4942 h 10570"/>
              <a:gd name="connsiteX3" fmla="*/ 24337 w 24337"/>
              <a:gd name="connsiteY3" fmla="*/ 10045 h 10570"/>
              <a:gd name="connsiteX4" fmla="*/ 7491 w 24337"/>
              <a:gd name="connsiteY4" fmla="*/ 10570 h 10570"/>
              <a:gd name="connsiteX5" fmla="*/ 2917 w 24337"/>
              <a:gd name="connsiteY5" fmla="*/ 5440 h 10570"/>
              <a:gd name="connsiteX6" fmla="*/ 205 w 24337"/>
              <a:gd name="connsiteY6" fmla="*/ 674 h 10570"/>
              <a:gd name="connsiteX0" fmla="*/ 155 w 25475"/>
              <a:gd name="connsiteY0" fmla="*/ 694 h 10570"/>
              <a:gd name="connsiteX1" fmla="*/ 21965 w 25475"/>
              <a:gd name="connsiteY1" fmla="*/ 0 h 10570"/>
              <a:gd name="connsiteX2" fmla="*/ 18657 w 25475"/>
              <a:gd name="connsiteY2" fmla="*/ 4942 h 10570"/>
              <a:gd name="connsiteX3" fmla="*/ 25475 w 25475"/>
              <a:gd name="connsiteY3" fmla="*/ 10045 h 10570"/>
              <a:gd name="connsiteX4" fmla="*/ 8629 w 25475"/>
              <a:gd name="connsiteY4" fmla="*/ 10570 h 10570"/>
              <a:gd name="connsiteX5" fmla="*/ 4055 w 25475"/>
              <a:gd name="connsiteY5" fmla="*/ 5440 h 10570"/>
              <a:gd name="connsiteX6" fmla="*/ 155 w 25475"/>
              <a:gd name="connsiteY6" fmla="*/ 694 h 10570"/>
              <a:gd name="connsiteX0" fmla="*/ 161 w 25481"/>
              <a:gd name="connsiteY0" fmla="*/ 694 h 10531"/>
              <a:gd name="connsiteX1" fmla="*/ 21971 w 25481"/>
              <a:gd name="connsiteY1" fmla="*/ 0 h 10531"/>
              <a:gd name="connsiteX2" fmla="*/ 18663 w 25481"/>
              <a:gd name="connsiteY2" fmla="*/ 4942 h 10531"/>
              <a:gd name="connsiteX3" fmla="*/ 25481 w 25481"/>
              <a:gd name="connsiteY3" fmla="*/ 10045 h 10531"/>
              <a:gd name="connsiteX4" fmla="*/ 9565 w 25481"/>
              <a:gd name="connsiteY4" fmla="*/ 10531 h 10531"/>
              <a:gd name="connsiteX5" fmla="*/ 4061 w 25481"/>
              <a:gd name="connsiteY5" fmla="*/ 5440 h 10531"/>
              <a:gd name="connsiteX6" fmla="*/ 161 w 25481"/>
              <a:gd name="connsiteY6" fmla="*/ 694 h 10531"/>
              <a:gd name="connsiteX0" fmla="*/ 161 w 25481"/>
              <a:gd name="connsiteY0" fmla="*/ 694 h 10086"/>
              <a:gd name="connsiteX1" fmla="*/ 21971 w 25481"/>
              <a:gd name="connsiteY1" fmla="*/ 0 h 10086"/>
              <a:gd name="connsiteX2" fmla="*/ 18663 w 25481"/>
              <a:gd name="connsiteY2" fmla="*/ 4942 h 10086"/>
              <a:gd name="connsiteX3" fmla="*/ 25481 w 25481"/>
              <a:gd name="connsiteY3" fmla="*/ 10045 h 10086"/>
              <a:gd name="connsiteX4" fmla="*/ 9518 w 25481"/>
              <a:gd name="connsiteY4" fmla="*/ 10086 h 10086"/>
              <a:gd name="connsiteX5" fmla="*/ 4061 w 25481"/>
              <a:gd name="connsiteY5" fmla="*/ 5440 h 10086"/>
              <a:gd name="connsiteX6" fmla="*/ 161 w 25481"/>
              <a:gd name="connsiteY6" fmla="*/ 694 h 10086"/>
              <a:gd name="connsiteX0" fmla="*/ 161 w 25481"/>
              <a:gd name="connsiteY0" fmla="*/ 694 h 10131"/>
              <a:gd name="connsiteX1" fmla="*/ 21971 w 25481"/>
              <a:gd name="connsiteY1" fmla="*/ 0 h 10131"/>
              <a:gd name="connsiteX2" fmla="*/ 18663 w 25481"/>
              <a:gd name="connsiteY2" fmla="*/ 4942 h 10131"/>
              <a:gd name="connsiteX3" fmla="*/ 25481 w 25481"/>
              <a:gd name="connsiteY3" fmla="*/ 10045 h 10131"/>
              <a:gd name="connsiteX4" fmla="*/ 9518 w 25481"/>
              <a:gd name="connsiteY4" fmla="*/ 10086 h 10131"/>
              <a:gd name="connsiteX5" fmla="*/ 4061 w 25481"/>
              <a:gd name="connsiteY5" fmla="*/ 5440 h 10131"/>
              <a:gd name="connsiteX6" fmla="*/ 161 w 25481"/>
              <a:gd name="connsiteY6" fmla="*/ 694 h 10131"/>
              <a:gd name="connsiteX0" fmla="*/ 156 w 25476"/>
              <a:gd name="connsiteY0" fmla="*/ 694 h 10610"/>
              <a:gd name="connsiteX1" fmla="*/ 21966 w 25476"/>
              <a:gd name="connsiteY1" fmla="*/ 0 h 10610"/>
              <a:gd name="connsiteX2" fmla="*/ 18658 w 25476"/>
              <a:gd name="connsiteY2" fmla="*/ 4942 h 10610"/>
              <a:gd name="connsiteX3" fmla="*/ 25476 w 25476"/>
              <a:gd name="connsiteY3" fmla="*/ 10045 h 10610"/>
              <a:gd name="connsiteX4" fmla="*/ 8630 w 25476"/>
              <a:gd name="connsiteY4" fmla="*/ 10570 h 10610"/>
              <a:gd name="connsiteX5" fmla="*/ 4056 w 25476"/>
              <a:gd name="connsiteY5" fmla="*/ 5440 h 10610"/>
              <a:gd name="connsiteX6" fmla="*/ 156 w 25476"/>
              <a:gd name="connsiteY6" fmla="*/ 694 h 10610"/>
              <a:gd name="connsiteX0" fmla="*/ 156 w 25476"/>
              <a:gd name="connsiteY0" fmla="*/ 694 h 10570"/>
              <a:gd name="connsiteX1" fmla="*/ 21966 w 25476"/>
              <a:gd name="connsiteY1" fmla="*/ 0 h 10570"/>
              <a:gd name="connsiteX2" fmla="*/ 18658 w 25476"/>
              <a:gd name="connsiteY2" fmla="*/ 4942 h 10570"/>
              <a:gd name="connsiteX3" fmla="*/ 25476 w 25476"/>
              <a:gd name="connsiteY3" fmla="*/ 10045 h 10570"/>
              <a:gd name="connsiteX4" fmla="*/ 8630 w 25476"/>
              <a:gd name="connsiteY4" fmla="*/ 10570 h 10570"/>
              <a:gd name="connsiteX5" fmla="*/ 4056 w 25476"/>
              <a:gd name="connsiteY5" fmla="*/ 5440 h 10570"/>
              <a:gd name="connsiteX6" fmla="*/ 156 w 25476"/>
              <a:gd name="connsiteY6" fmla="*/ 694 h 10570"/>
              <a:gd name="connsiteX0" fmla="*/ 217 w 24137"/>
              <a:gd name="connsiteY0" fmla="*/ 1030 h 10570"/>
              <a:gd name="connsiteX1" fmla="*/ 20627 w 24137"/>
              <a:gd name="connsiteY1" fmla="*/ 0 h 10570"/>
              <a:gd name="connsiteX2" fmla="*/ 17319 w 24137"/>
              <a:gd name="connsiteY2" fmla="*/ 4942 h 10570"/>
              <a:gd name="connsiteX3" fmla="*/ 24137 w 24137"/>
              <a:gd name="connsiteY3" fmla="*/ 10045 h 10570"/>
              <a:gd name="connsiteX4" fmla="*/ 7291 w 24137"/>
              <a:gd name="connsiteY4" fmla="*/ 10570 h 10570"/>
              <a:gd name="connsiteX5" fmla="*/ 2717 w 24137"/>
              <a:gd name="connsiteY5" fmla="*/ 5440 h 10570"/>
              <a:gd name="connsiteX6" fmla="*/ 217 w 24137"/>
              <a:gd name="connsiteY6" fmla="*/ 1030 h 10570"/>
              <a:gd name="connsiteX0" fmla="*/ 514 w 24434"/>
              <a:gd name="connsiteY0" fmla="*/ 1030 h 10570"/>
              <a:gd name="connsiteX1" fmla="*/ 20924 w 24434"/>
              <a:gd name="connsiteY1" fmla="*/ 0 h 10570"/>
              <a:gd name="connsiteX2" fmla="*/ 17616 w 24434"/>
              <a:gd name="connsiteY2" fmla="*/ 4942 h 10570"/>
              <a:gd name="connsiteX3" fmla="*/ 24434 w 24434"/>
              <a:gd name="connsiteY3" fmla="*/ 10045 h 10570"/>
              <a:gd name="connsiteX4" fmla="*/ 7588 w 24434"/>
              <a:gd name="connsiteY4" fmla="*/ 10570 h 10570"/>
              <a:gd name="connsiteX5" fmla="*/ 3014 w 24434"/>
              <a:gd name="connsiteY5" fmla="*/ 5440 h 10570"/>
              <a:gd name="connsiteX6" fmla="*/ 514 w 24434"/>
              <a:gd name="connsiteY6" fmla="*/ 1030 h 10570"/>
              <a:gd name="connsiteX0" fmla="*/ 411 w 25637"/>
              <a:gd name="connsiteY0" fmla="*/ 691 h 10570"/>
              <a:gd name="connsiteX1" fmla="*/ 22127 w 25637"/>
              <a:gd name="connsiteY1" fmla="*/ 0 h 10570"/>
              <a:gd name="connsiteX2" fmla="*/ 18819 w 25637"/>
              <a:gd name="connsiteY2" fmla="*/ 4942 h 10570"/>
              <a:gd name="connsiteX3" fmla="*/ 25637 w 25637"/>
              <a:gd name="connsiteY3" fmla="*/ 10045 h 10570"/>
              <a:gd name="connsiteX4" fmla="*/ 8791 w 25637"/>
              <a:gd name="connsiteY4" fmla="*/ 10570 h 10570"/>
              <a:gd name="connsiteX5" fmla="*/ 4217 w 25637"/>
              <a:gd name="connsiteY5" fmla="*/ 5440 h 10570"/>
              <a:gd name="connsiteX6" fmla="*/ 411 w 25637"/>
              <a:gd name="connsiteY6" fmla="*/ 691 h 10570"/>
              <a:gd name="connsiteX0" fmla="*/ 1 w 25227"/>
              <a:gd name="connsiteY0" fmla="*/ 691 h 10570"/>
              <a:gd name="connsiteX1" fmla="*/ 21717 w 25227"/>
              <a:gd name="connsiteY1" fmla="*/ 0 h 10570"/>
              <a:gd name="connsiteX2" fmla="*/ 18409 w 25227"/>
              <a:gd name="connsiteY2" fmla="*/ 4942 h 10570"/>
              <a:gd name="connsiteX3" fmla="*/ 25227 w 25227"/>
              <a:gd name="connsiteY3" fmla="*/ 10045 h 10570"/>
              <a:gd name="connsiteX4" fmla="*/ 8381 w 25227"/>
              <a:gd name="connsiteY4" fmla="*/ 10570 h 10570"/>
              <a:gd name="connsiteX5" fmla="*/ 3807 w 25227"/>
              <a:gd name="connsiteY5" fmla="*/ 5440 h 10570"/>
              <a:gd name="connsiteX6" fmla="*/ 1 w 25227"/>
              <a:gd name="connsiteY6" fmla="*/ 691 h 10570"/>
              <a:gd name="connsiteX0" fmla="*/ 0 w 25468"/>
              <a:gd name="connsiteY0" fmla="*/ 690 h 10570"/>
              <a:gd name="connsiteX1" fmla="*/ 21958 w 25468"/>
              <a:gd name="connsiteY1" fmla="*/ 0 h 10570"/>
              <a:gd name="connsiteX2" fmla="*/ 18650 w 25468"/>
              <a:gd name="connsiteY2" fmla="*/ 4942 h 10570"/>
              <a:gd name="connsiteX3" fmla="*/ 25468 w 25468"/>
              <a:gd name="connsiteY3" fmla="*/ 10045 h 10570"/>
              <a:gd name="connsiteX4" fmla="*/ 8622 w 25468"/>
              <a:gd name="connsiteY4" fmla="*/ 10570 h 10570"/>
              <a:gd name="connsiteX5" fmla="*/ 4048 w 25468"/>
              <a:gd name="connsiteY5" fmla="*/ 5440 h 10570"/>
              <a:gd name="connsiteX6" fmla="*/ 0 w 2546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650 w 25648"/>
              <a:gd name="connsiteY2" fmla="*/ 4942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642 w 25648"/>
              <a:gd name="connsiteY2" fmla="*/ 4710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642 w 25648"/>
              <a:gd name="connsiteY2" fmla="*/ 4710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642 w 25648"/>
              <a:gd name="connsiteY2" fmla="*/ 4710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642 w 25648"/>
              <a:gd name="connsiteY2" fmla="*/ 4710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508 w 25648"/>
              <a:gd name="connsiteY2" fmla="*/ 4166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508 w 25648"/>
              <a:gd name="connsiteY2" fmla="*/ 4166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508 w 25648"/>
              <a:gd name="connsiteY2" fmla="*/ 4166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508 w 25648"/>
              <a:gd name="connsiteY2" fmla="*/ 4166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508 w 25648"/>
              <a:gd name="connsiteY2" fmla="*/ 4166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750 w 25648"/>
              <a:gd name="connsiteY2" fmla="*/ 4167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7624 w 25648"/>
              <a:gd name="connsiteY2" fmla="*/ 4259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7202 w 25648"/>
              <a:gd name="connsiteY2" fmla="*/ 4273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7703 w 25648"/>
              <a:gd name="connsiteY2" fmla="*/ 4796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289 w 25648"/>
              <a:gd name="connsiteY2" fmla="*/ 4749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289 w 25648"/>
              <a:gd name="connsiteY2" fmla="*/ 4749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477 w 25648"/>
              <a:gd name="connsiteY2" fmla="*/ 4743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477 w 25648"/>
              <a:gd name="connsiteY2" fmla="*/ 4743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477 w 25648"/>
              <a:gd name="connsiteY2" fmla="*/ 4743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477 w 25648"/>
              <a:gd name="connsiteY2" fmla="*/ 4743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477 w 25648"/>
              <a:gd name="connsiteY2" fmla="*/ 4743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648"/>
              <a:gd name="connsiteY0" fmla="*/ 690 h 10570"/>
              <a:gd name="connsiteX1" fmla="*/ 21958 w 25648"/>
              <a:gd name="connsiteY1" fmla="*/ 0 h 10570"/>
              <a:gd name="connsiteX2" fmla="*/ 18954 w 25648"/>
              <a:gd name="connsiteY2" fmla="*/ 4737 h 10570"/>
              <a:gd name="connsiteX3" fmla="*/ 25648 w 25648"/>
              <a:gd name="connsiteY3" fmla="*/ 10030 h 10570"/>
              <a:gd name="connsiteX4" fmla="*/ 8622 w 25648"/>
              <a:gd name="connsiteY4" fmla="*/ 10570 h 10570"/>
              <a:gd name="connsiteX5" fmla="*/ 4048 w 25648"/>
              <a:gd name="connsiteY5" fmla="*/ 5440 h 10570"/>
              <a:gd name="connsiteX6" fmla="*/ 0 w 25648"/>
              <a:gd name="connsiteY6" fmla="*/ 690 h 10570"/>
              <a:gd name="connsiteX0" fmla="*/ 0 w 25929"/>
              <a:gd name="connsiteY0" fmla="*/ 690 h 10570"/>
              <a:gd name="connsiteX1" fmla="*/ 21958 w 25929"/>
              <a:gd name="connsiteY1" fmla="*/ 0 h 10570"/>
              <a:gd name="connsiteX2" fmla="*/ 18954 w 25929"/>
              <a:gd name="connsiteY2" fmla="*/ 4737 h 10570"/>
              <a:gd name="connsiteX3" fmla="*/ 25929 w 25929"/>
              <a:gd name="connsiteY3" fmla="*/ 10021 h 10570"/>
              <a:gd name="connsiteX4" fmla="*/ 8622 w 25929"/>
              <a:gd name="connsiteY4" fmla="*/ 10570 h 10570"/>
              <a:gd name="connsiteX5" fmla="*/ 4048 w 25929"/>
              <a:gd name="connsiteY5" fmla="*/ 5440 h 10570"/>
              <a:gd name="connsiteX6" fmla="*/ 0 w 25929"/>
              <a:gd name="connsiteY6" fmla="*/ 690 h 10570"/>
              <a:gd name="connsiteX0" fmla="*/ 0 w 25929"/>
              <a:gd name="connsiteY0" fmla="*/ 690 h 10570"/>
              <a:gd name="connsiteX1" fmla="*/ 21958 w 25929"/>
              <a:gd name="connsiteY1" fmla="*/ 0 h 10570"/>
              <a:gd name="connsiteX2" fmla="*/ 17180 w 25929"/>
              <a:gd name="connsiteY2" fmla="*/ 4803 h 10570"/>
              <a:gd name="connsiteX3" fmla="*/ 25929 w 25929"/>
              <a:gd name="connsiteY3" fmla="*/ 10021 h 10570"/>
              <a:gd name="connsiteX4" fmla="*/ 8622 w 25929"/>
              <a:gd name="connsiteY4" fmla="*/ 10570 h 10570"/>
              <a:gd name="connsiteX5" fmla="*/ 4048 w 25929"/>
              <a:gd name="connsiteY5" fmla="*/ 5440 h 10570"/>
              <a:gd name="connsiteX6" fmla="*/ 0 w 25929"/>
              <a:gd name="connsiteY6" fmla="*/ 690 h 10570"/>
              <a:gd name="connsiteX0" fmla="*/ 0 w 25929"/>
              <a:gd name="connsiteY0" fmla="*/ 690 h 10570"/>
              <a:gd name="connsiteX1" fmla="*/ 21958 w 25929"/>
              <a:gd name="connsiteY1" fmla="*/ 0 h 10570"/>
              <a:gd name="connsiteX2" fmla="*/ 18189 w 25929"/>
              <a:gd name="connsiteY2" fmla="*/ 4910 h 10570"/>
              <a:gd name="connsiteX3" fmla="*/ 25929 w 25929"/>
              <a:gd name="connsiteY3" fmla="*/ 10021 h 10570"/>
              <a:gd name="connsiteX4" fmla="*/ 8622 w 25929"/>
              <a:gd name="connsiteY4" fmla="*/ 10570 h 10570"/>
              <a:gd name="connsiteX5" fmla="*/ 4048 w 25929"/>
              <a:gd name="connsiteY5" fmla="*/ 5440 h 10570"/>
              <a:gd name="connsiteX6" fmla="*/ 0 w 25929"/>
              <a:gd name="connsiteY6" fmla="*/ 690 h 10570"/>
              <a:gd name="connsiteX0" fmla="*/ 0 w 25929"/>
              <a:gd name="connsiteY0" fmla="*/ 707 h 10587"/>
              <a:gd name="connsiteX1" fmla="*/ 22474 w 25929"/>
              <a:gd name="connsiteY1" fmla="*/ 0 h 10587"/>
              <a:gd name="connsiteX2" fmla="*/ 18189 w 25929"/>
              <a:gd name="connsiteY2" fmla="*/ 4927 h 10587"/>
              <a:gd name="connsiteX3" fmla="*/ 25929 w 25929"/>
              <a:gd name="connsiteY3" fmla="*/ 10038 h 10587"/>
              <a:gd name="connsiteX4" fmla="*/ 8622 w 25929"/>
              <a:gd name="connsiteY4" fmla="*/ 10587 h 10587"/>
              <a:gd name="connsiteX5" fmla="*/ 4048 w 25929"/>
              <a:gd name="connsiteY5" fmla="*/ 5457 h 10587"/>
              <a:gd name="connsiteX6" fmla="*/ 0 w 25929"/>
              <a:gd name="connsiteY6" fmla="*/ 707 h 10587"/>
              <a:gd name="connsiteX0" fmla="*/ 0 w 25929"/>
              <a:gd name="connsiteY0" fmla="*/ 707 h 10587"/>
              <a:gd name="connsiteX1" fmla="*/ 22474 w 25929"/>
              <a:gd name="connsiteY1" fmla="*/ 0 h 10587"/>
              <a:gd name="connsiteX2" fmla="*/ 17470 w 25929"/>
              <a:gd name="connsiteY2" fmla="*/ 4876 h 10587"/>
              <a:gd name="connsiteX3" fmla="*/ 25929 w 25929"/>
              <a:gd name="connsiteY3" fmla="*/ 10038 h 10587"/>
              <a:gd name="connsiteX4" fmla="*/ 8622 w 25929"/>
              <a:gd name="connsiteY4" fmla="*/ 10587 h 10587"/>
              <a:gd name="connsiteX5" fmla="*/ 4048 w 25929"/>
              <a:gd name="connsiteY5" fmla="*/ 5457 h 10587"/>
              <a:gd name="connsiteX6" fmla="*/ 0 w 25929"/>
              <a:gd name="connsiteY6" fmla="*/ 707 h 10587"/>
              <a:gd name="connsiteX0" fmla="*/ 0 w 25929"/>
              <a:gd name="connsiteY0" fmla="*/ 707 h 10587"/>
              <a:gd name="connsiteX1" fmla="*/ 22474 w 25929"/>
              <a:gd name="connsiteY1" fmla="*/ 0 h 10587"/>
              <a:gd name="connsiteX2" fmla="*/ 18932 w 25929"/>
              <a:gd name="connsiteY2" fmla="*/ 4838 h 10587"/>
              <a:gd name="connsiteX3" fmla="*/ 25929 w 25929"/>
              <a:gd name="connsiteY3" fmla="*/ 10038 h 10587"/>
              <a:gd name="connsiteX4" fmla="*/ 8622 w 25929"/>
              <a:gd name="connsiteY4" fmla="*/ 10587 h 10587"/>
              <a:gd name="connsiteX5" fmla="*/ 4048 w 25929"/>
              <a:gd name="connsiteY5" fmla="*/ 5457 h 10587"/>
              <a:gd name="connsiteX6" fmla="*/ 0 w 25929"/>
              <a:gd name="connsiteY6" fmla="*/ 707 h 10587"/>
              <a:gd name="connsiteX0" fmla="*/ 0 w 25929"/>
              <a:gd name="connsiteY0" fmla="*/ 707 h 10587"/>
              <a:gd name="connsiteX1" fmla="*/ 22474 w 25929"/>
              <a:gd name="connsiteY1" fmla="*/ 0 h 10587"/>
              <a:gd name="connsiteX2" fmla="*/ 18932 w 25929"/>
              <a:gd name="connsiteY2" fmla="*/ 4838 h 10587"/>
              <a:gd name="connsiteX3" fmla="*/ 25929 w 25929"/>
              <a:gd name="connsiteY3" fmla="*/ 10038 h 10587"/>
              <a:gd name="connsiteX4" fmla="*/ 8622 w 25929"/>
              <a:gd name="connsiteY4" fmla="*/ 10587 h 10587"/>
              <a:gd name="connsiteX5" fmla="*/ 4048 w 25929"/>
              <a:gd name="connsiteY5" fmla="*/ 5457 h 10587"/>
              <a:gd name="connsiteX6" fmla="*/ 0 w 25929"/>
              <a:gd name="connsiteY6" fmla="*/ 707 h 10587"/>
              <a:gd name="connsiteX0" fmla="*/ 0 w 25929"/>
              <a:gd name="connsiteY0" fmla="*/ 707 h 10587"/>
              <a:gd name="connsiteX1" fmla="*/ 22474 w 25929"/>
              <a:gd name="connsiteY1" fmla="*/ 0 h 10587"/>
              <a:gd name="connsiteX2" fmla="*/ 17478 w 25929"/>
              <a:gd name="connsiteY2" fmla="*/ 4662 h 10587"/>
              <a:gd name="connsiteX3" fmla="*/ 25929 w 25929"/>
              <a:gd name="connsiteY3" fmla="*/ 10038 h 10587"/>
              <a:gd name="connsiteX4" fmla="*/ 8622 w 25929"/>
              <a:gd name="connsiteY4" fmla="*/ 10587 h 10587"/>
              <a:gd name="connsiteX5" fmla="*/ 4048 w 25929"/>
              <a:gd name="connsiteY5" fmla="*/ 5457 h 10587"/>
              <a:gd name="connsiteX6" fmla="*/ 0 w 25929"/>
              <a:gd name="connsiteY6" fmla="*/ 707 h 10587"/>
              <a:gd name="connsiteX0" fmla="*/ 0 w 25929"/>
              <a:gd name="connsiteY0" fmla="*/ 707 h 10587"/>
              <a:gd name="connsiteX1" fmla="*/ 22474 w 25929"/>
              <a:gd name="connsiteY1" fmla="*/ 0 h 10587"/>
              <a:gd name="connsiteX2" fmla="*/ 18979 w 25929"/>
              <a:gd name="connsiteY2" fmla="*/ 4669 h 10587"/>
              <a:gd name="connsiteX3" fmla="*/ 25929 w 25929"/>
              <a:gd name="connsiteY3" fmla="*/ 10038 h 10587"/>
              <a:gd name="connsiteX4" fmla="*/ 8622 w 25929"/>
              <a:gd name="connsiteY4" fmla="*/ 10587 h 10587"/>
              <a:gd name="connsiteX5" fmla="*/ 4048 w 25929"/>
              <a:gd name="connsiteY5" fmla="*/ 5457 h 10587"/>
              <a:gd name="connsiteX6" fmla="*/ 0 w 25929"/>
              <a:gd name="connsiteY6" fmla="*/ 707 h 10587"/>
              <a:gd name="connsiteX0" fmla="*/ 0 w 25929"/>
              <a:gd name="connsiteY0" fmla="*/ 707 h 10587"/>
              <a:gd name="connsiteX1" fmla="*/ 22474 w 25929"/>
              <a:gd name="connsiteY1" fmla="*/ 0 h 10587"/>
              <a:gd name="connsiteX2" fmla="*/ 18979 w 25929"/>
              <a:gd name="connsiteY2" fmla="*/ 4669 h 10587"/>
              <a:gd name="connsiteX3" fmla="*/ 25929 w 25929"/>
              <a:gd name="connsiteY3" fmla="*/ 10038 h 10587"/>
              <a:gd name="connsiteX4" fmla="*/ 8622 w 25929"/>
              <a:gd name="connsiteY4" fmla="*/ 10587 h 10587"/>
              <a:gd name="connsiteX5" fmla="*/ 4048 w 25929"/>
              <a:gd name="connsiteY5" fmla="*/ 5457 h 10587"/>
              <a:gd name="connsiteX6" fmla="*/ 0 w 25929"/>
              <a:gd name="connsiteY6" fmla="*/ 707 h 10587"/>
              <a:gd name="connsiteX0" fmla="*/ 0 w 25929"/>
              <a:gd name="connsiteY0" fmla="*/ 707 h 10587"/>
              <a:gd name="connsiteX1" fmla="*/ 22474 w 25929"/>
              <a:gd name="connsiteY1" fmla="*/ 0 h 10587"/>
              <a:gd name="connsiteX2" fmla="*/ 18979 w 25929"/>
              <a:gd name="connsiteY2" fmla="*/ 4669 h 10587"/>
              <a:gd name="connsiteX3" fmla="*/ 25929 w 25929"/>
              <a:gd name="connsiteY3" fmla="*/ 10038 h 10587"/>
              <a:gd name="connsiteX4" fmla="*/ 8622 w 25929"/>
              <a:gd name="connsiteY4" fmla="*/ 10587 h 10587"/>
              <a:gd name="connsiteX5" fmla="*/ 4048 w 25929"/>
              <a:gd name="connsiteY5" fmla="*/ 5457 h 10587"/>
              <a:gd name="connsiteX6" fmla="*/ 0 w 25929"/>
              <a:gd name="connsiteY6" fmla="*/ 707 h 10587"/>
              <a:gd name="connsiteX0" fmla="*/ 0 w 25929"/>
              <a:gd name="connsiteY0" fmla="*/ 707 h 10587"/>
              <a:gd name="connsiteX1" fmla="*/ 22474 w 25929"/>
              <a:gd name="connsiteY1" fmla="*/ 0 h 10587"/>
              <a:gd name="connsiteX2" fmla="*/ 19260 w 25929"/>
              <a:gd name="connsiteY2" fmla="*/ 4660 h 10587"/>
              <a:gd name="connsiteX3" fmla="*/ 25929 w 25929"/>
              <a:gd name="connsiteY3" fmla="*/ 10038 h 10587"/>
              <a:gd name="connsiteX4" fmla="*/ 8622 w 25929"/>
              <a:gd name="connsiteY4" fmla="*/ 10587 h 10587"/>
              <a:gd name="connsiteX5" fmla="*/ 4048 w 25929"/>
              <a:gd name="connsiteY5" fmla="*/ 5457 h 10587"/>
              <a:gd name="connsiteX6" fmla="*/ 0 w 25929"/>
              <a:gd name="connsiteY6" fmla="*/ 707 h 10587"/>
              <a:gd name="connsiteX0" fmla="*/ 0 w 25929"/>
              <a:gd name="connsiteY0" fmla="*/ 707 h 10587"/>
              <a:gd name="connsiteX1" fmla="*/ 22474 w 25929"/>
              <a:gd name="connsiteY1" fmla="*/ 0 h 10587"/>
              <a:gd name="connsiteX2" fmla="*/ 19596 w 25929"/>
              <a:gd name="connsiteY2" fmla="*/ 4658 h 10587"/>
              <a:gd name="connsiteX3" fmla="*/ 25929 w 25929"/>
              <a:gd name="connsiteY3" fmla="*/ 10038 h 10587"/>
              <a:gd name="connsiteX4" fmla="*/ 8622 w 25929"/>
              <a:gd name="connsiteY4" fmla="*/ 10587 h 10587"/>
              <a:gd name="connsiteX5" fmla="*/ 4048 w 25929"/>
              <a:gd name="connsiteY5" fmla="*/ 5457 h 10587"/>
              <a:gd name="connsiteX6" fmla="*/ 0 w 25929"/>
              <a:gd name="connsiteY6" fmla="*/ 707 h 10587"/>
              <a:gd name="connsiteX0" fmla="*/ 0 w 25929"/>
              <a:gd name="connsiteY0" fmla="*/ 707 h 10587"/>
              <a:gd name="connsiteX1" fmla="*/ 22474 w 25929"/>
              <a:gd name="connsiteY1" fmla="*/ 0 h 10587"/>
              <a:gd name="connsiteX2" fmla="*/ 19784 w 25929"/>
              <a:gd name="connsiteY2" fmla="*/ 4652 h 10587"/>
              <a:gd name="connsiteX3" fmla="*/ 25929 w 25929"/>
              <a:gd name="connsiteY3" fmla="*/ 10038 h 10587"/>
              <a:gd name="connsiteX4" fmla="*/ 8622 w 25929"/>
              <a:gd name="connsiteY4" fmla="*/ 10587 h 10587"/>
              <a:gd name="connsiteX5" fmla="*/ 4048 w 25929"/>
              <a:gd name="connsiteY5" fmla="*/ 5457 h 10587"/>
              <a:gd name="connsiteX6" fmla="*/ 0 w 25929"/>
              <a:gd name="connsiteY6" fmla="*/ 707 h 10587"/>
              <a:gd name="connsiteX0" fmla="*/ 0 w 25929"/>
              <a:gd name="connsiteY0" fmla="*/ 705 h 10585"/>
              <a:gd name="connsiteX1" fmla="*/ 21849 w 25929"/>
              <a:gd name="connsiteY1" fmla="*/ 0 h 10585"/>
              <a:gd name="connsiteX2" fmla="*/ 19784 w 25929"/>
              <a:gd name="connsiteY2" fmla="*/ 4650 h 10585"/>
              <a:gd name="connsiteX3" fmla="*/ 25929 w 25929"/>
              <a:gd name="connsiteY3" fmla="*/ 10036 h 10585"/>
              <a:gd name="connsiteX4" fmla="*/ 8622 w 25929"/>
              <a:gd name="connsiteY4" fmla="*/ 10585 h 10585"/>
              <a:gd name="connsiteX5" fmla="*/ 4048 w 25929"/>
              <a:gd name="connsiteY5" fmla="*/ 5455 h 10585"/>
              <a:gd name="connsiteX6" fmla="*/ 0 w 25929"/>
              <a:gd name="connsiteY6" fmla="*/ 705 h 10585"/>
              <a:gd name="connsiteX0" fmla="*/ 0 w 25929"/>
              <a:gd name="connsiteY0" fmla="*/ 705 h 10585"/>
              <a:gd name="connsiteX1" fmla="*/ 21849 w 25929"/>
              <a:gd name="connsiteY1" fmla="*/ 0 h 10585"/>
              <a:gd name="connsiteX2" fmla="*/ 19940 w 25929"/>
              <a:gd name="connsiteY2" fmla="*/ 4719 h 10585"/>
              <a:gd name="connsiteX3" fmla="*/ 25929 w 25929"/>
              <a:gd name="connsiteY3" fmla="*/ 10036 h 10585"/>
              <a:gd name="connsiteX4" fmla="*/ 8622 w 25929"/>
              <a:gd name="connsiteY4" fmla="*/ 10585 h 10585"/>
              <a:gd name="connsiteX5" fmla="*/ 4048 w 25929"/>
              <a:gd name="connsiteY5" fmla="*/ 5455 h 10585"/>
              <a:gd name="connsiteX6" fmla="*/ 0 w 25929"/>
              <a:gd name="connsiteY6" fmla="*/ 705 h 10585"/>
              <a:gd name="connsiteX0" fmla="*/ 0 w 25929"/>
              <a:gd name="connsiteY0" fmla="*/ 705 h 10585"/>
              <a:gd name="connsiteX1" fmla="*/ 21849 w 25929"/>
              <a:gd name="connsiteY1" fmla="*/ 0 h 10585"/>
              <a:gd name="connsiteX2" fmla="*/ 20112 w 25929"/>
              <a:gd name="connsiteY2" fmla="*/ 4918 h 10585"/>
              <a:gd name="connsiteX3" fmla="*/ 25929 w 25929"/>
              <a:gd name="connsiteY3" fmla="*/ 10036 h 10585"/>
              <a:gd name="connsiteX4" fmla="*/ 8622 w 25929"/>
              <a:gd name="connsiteY4" fmla="*/ 10585 h 10585"/>
              <a:gd name="connsiteX5" fmla="*/ 4048 w 25929"/>
              <a:gd name="connsiteY5" fmla="*/ 5455 h 10585"/>
              <a:gd name="connsiteX6" fmla="*/ 0 w 25929"/>
              <a:gd name="connsiteY6" fmla="*/ 705 h 10585"/>
              <a:gd name="connsiteX0" fmla="*/ 0 w 25929"/>
              <a:gd name="connsiteY0" fmla="*/ 705 h 10603"/>
              <a:gd name="connsiteX1" fmla="*/ 21849 w 25929"/>
              <a:gd name="connsiteY1" fmla="*/ 0 h 10603"/>
              <a:gd name="connsiteX2" fmla="*/ 20112 w 25929"/>
              <a:gd name="connsiteY2" fmla="*/ 4918 h 10603"/>
              <a:gd name="connsiteX3" fmla="*/ 25929 w 25929"/>
              <a:gd name="connsiteY3" fmla="*/ 10036 h 10603"/>
              <a:gd name="connsiteX4" fmla="*/ 8638 w 25929"/>
              <a:gd name="connsiteY4" fmla="*/ 10603 h 10603"/>
              <a:gd name="connsiteX5" fmla="*/ 4048 w 25929"/>
              <a:gd name="connsiteY5" fmla="*/ 5455 h 10603"/>
              <a:gd name="connsiteX6" fmla="*/ 0 w 25929"/>
              <a:gd name="connsiteY6" fmla="*/ 705 h 10603"/>
              <a:gd name="connsiteX0" fmla="*/ 1 w 25860"/>
              <a:gd name="connsiteY0" fmla="*/ 675 h 10603"/>
              <a:gd name="connsiteX1" fmla="*/ 21780 w 25860"/>
              <a:gd name="connsiteY1" fmla="*/ 0 h 10603"/>
              <a:gd name="connsiteX2" fmla="*/ 20043 w 25860"/>
              <a:gd name="connsiteY2" fmla="*/ 4918 h 10603"/>
              <a:gd name="connsiteX3" fmla="*/ 25860 w 25860"/>
              <a:gd name="connsiteY3" fmla="*/ 10036 h 10603"/>
              <a:gd name="connsiteX4" fmla="*/ 8569 w 25860"/>
              <a:gd name="connsiteY4" fmla="*/ 10603 h 10603"/>
              <a:gd name="connsiteX5" fmla="*/ 3979 w 25860"/>
              <a:gd name="connsiteY5" fmla="*/ 5455 h 10603"/>
              <a:gd name="connsiteX6" fmla="*/ 1 w 25860"/>
              <a:gd name="connsiteY6" fmla="*/ 675 h 10603"/>
              <a:gd name="connsiteX0" fmla="*/ 0 w 25984"/>
              <a:gd name="connsiteY0" fmla="*/ 698 h 10603"/>
              <a:gd name="connsiteX1" fmla="*/ 21904 w 25984"/>
              <a:gd name="connsiteY1" fmla="*/ 0 h 10603"/>
              <a:gd name="connsiteX2" fmla="*/ 20167 w 25984"/>
              <a:gd name="connsiteY2" fmla="*/ 4918 h 10603"/>
              <a:gd name="connsiteX3" fmla="*/ 25984 w 25984"/>
              <a:gd name="connsiteY3" fmla="*/ 10036 h 10603"/>
              <a:gd name="connsiteX4" fmla="*/ 8693 w 25984"/>
              <a:gd name="connsiteY4" fmla="*/ 10603 h 10603"/>
              <a:gd name="connsiteX5" fmla="*/ 4103 w 25984"/>
              <a:gd name="connsiteY5" fmla="*/ 5455 h 10603"/>
              <a:gd name="connsiteX6" fmla="*/ 0 w 25984"/>
              <a:gd name="connsiteY6" fmla="*/ 698 h 10603"/>
              <a:gd name="connsiteX0" fmla="*/ 0 w 25984"/>
              <a:gd name="connsiteY0" fmla="*/ 698 h 10608"/>
              <a:gd name="connsiteX1" fmla="*/ 21904 w 25984"/>
              <a:gd name="connsiteY1" fmla="*/ 0 h 10608"/>
              <a:gd name="connsiteX2" fmla="*/ 20167 w 25984"/>
              <a:gd name="connsiteY2" fmla="*/ 4918 h 10608"/>
              <a:gd name="connsiteX3" fmla="*/ 25984 w 25984"/>
              <a:gd name="connsiteY3" fmla="*/ 10036 h 10608"/>
              <a:gd name="connsiteX4" fmla="*/ 8552 w 25984"/>
              <a:gd name="connsiteY4" fmla="*/ 10608 h 10608"/>
              <a:gd name="connsiteX5" fmla="*/ 4103 w 25984"/>
              <a:gd name="connsiteY5" fmla="*/ 5455 h 10608"/>
              <a:gd name="connsiteX6" fmla="*/ 0 w 25984"/>
              <a:gd name="connsiteY6" fmla="*/ 698 h 10608"/>
              <a:gd name="connsiteX0" fmla="*/ 0 w 26007"/>
              <a:gd name="connsiteY0" fmla="*/ 698 h 10608"/>
              <a:gd name="connsiteX1" fmla="*/ 21904 w 26007"/>
              <a:gd name="connsiteY1" fmla="*/ 0 h 10608"/>
              <a:gd name="connsiteX2" fmla="*/ 20167 w 26007"/>
              <a:gd name="connsiteY2" fmla="*/ 4918 h 10608"/>
              <a:gd name="connsiteX3" fmla="*/ 26007 w 26007"/>
              <a:gd name="connsiteY3" fmla="*/ 10063 h 10608"/>
              <a:gd name="connsiteX4" fmla="*/ 8552 w 26007"/>
              <a:gd name="connsiteY4" fmla="*/ 10608 h 10608"/>
              <a:gd name="connsiteX5" fmla="*/ 4103 w 26007"/>
              <a:gd name="connsiteY5" fmla="*/ 5455 h 10608"/>
              <a:gd name="connsiteX6" fmla="*/ 0 w 26007"/>
              <a:gd name="connsiteY6" fmla="*/ 698 h 10608"/>
              <a:gd name="connsiteX0" fmla="*/ 0 w 26007"/>
              <a:gd name="connsiteY0" fmla="*/ 698 h 10643"/>
              <a:gd name="connsiteX1" fmla="*/ 21904 w 26007"/>
              <a:gd name="connsiteY1" fmla="*/ 0 h 10643"/>
              <a:gd name="connsiteX2" fmla="*/ 20167 w 26007"/>
              <a:gd name="connsiteY2" fmla="*/ 4918 h 10643"/>
              <a:gd name="connsiteX3" fmla="*/ 26007 w 26007"/>
              <a:gd name="connsiteY3" fmla="*/ 10063 h 10643"/>
              <a:gd name="connsiteX4" fmla="*/ 8630 w 26007"/>
              <a:gd name="connsiteY4" fmla="*/ 10643 h 10643"/>
              <a:gd name="connsiteX5" fmla="*/ 4103 w 26007"/>
              <a:gd name="connsiteY5" fmla="*/ 5455 h 10643"/>
              <a:gd name="connsiteX6" fmla="*/ 0 w 26007"/>
              <a:gd name="connsiteY6" fmla="*/ 698 h 10643"/>
              <a:gd name="connsiteX0" fmla="*/ 0 w 26007"/>
              <a:gd name="connsiteY0" fmla="*/ 698 h 10643"/>
              <a:gd name="connsiteX1" fmla="*/ 21904 w 26007"/>
              <a:gd name="connsiteY1" fmla="*/ 0 h 10643"/>
              <a:gd name="connsiteX2" fmla="*/ 20167 w 26007"/>
              <a:gd name="connsiteY2" fmla="*/ 4918 h 10643"/>
              <a:gd name="connsiteX3" fmla="*/ 26007 w 26007"/>
              <a:gd name="connsiteY3" fmla="*/ 10063 h 10643"/>
              <a:gd name="connsiteX4" fmla="*/ 8630 w 26007"/>
              <a:gd name="connsiteY4" fmla="*/ 10643 h 10643"/>
              <a:gd name="connsiteX5" fmla="*/ 4697 w 26007"/>
              <a:gd name="connsiteY5" fmla="*/ 5417 h 10643"/>
              <a:gd name="connsiteX6" fmla="*/ 0 w 26007"/>
              <a:gd name="connsiteY6" fmla="*/ 698 h 10643"/>
              <a:gd name="connsiteX0" fmla="*/ 1 w 25476"/>
              <a:gd name="connsiteY0" fmla="*/ 699 h 10643"/>
              <a:gd name="connsiteX1" fmla="*/ 21373 w 25476"/>
              <a:gd name="connsiteY1" fmla="*/ 0 h 10643"/>
              <a:gd name="connsiteX2" fmla="*/ 19636 w 25476"/>
              <a:gd name="connsiteY2" fmla="*/ 4918 h 10643"/>
              <a:gd name="connsiteX3" fmla="*/ 25476 w 25476"/>
              <a:gd name="connsiteY3" fmla="*/ 10063 h 10643"/>
              <a:gd name="connsiteX4" fmla="*/ 8099 w 25476"/>
              <a:gd name="connsiteY4" fmla="*/ 10643 h 10643"/>
              <a:gd name="connsiteX5" fmla="*/ 4166 w 25476"/>
              <a:gd name="connsiteY5" fmla="*/ 5417 h 10643"/>
              <a:gd name="connsiteX6" fmla="*/ 1 w 25476"/>
              <a:gd name="connsiteY6" fmla="*/ 699 h 10643"/>
              <a:gd name="connsiteX0" fmla="*/ 1 w 25476"/>
              <a:gd name="connsiteY0" fmla="*/ 699 h 10590"/>
              <a:gd name="connsiteX1" fmla="*/ 21373 w 25476"/>
              <a:gd name="connsiteY1" fmla="*/ 0 h 10590"/>
              <a:gd name="connsiteX2" fmla="*/ 19636 w 25476"/>
              <a:gd name="connsiteY2" fmla="*/ 4918 h 10590"/>
              <a:gd name="connsiteX3" fmla="*/ 25476 w 25476"/>
              <a:gd name="connsiteY3" fmla="*/ 10063 h 10590"/>
              <a:gd name="connsiteX4" fmla="*/ 8584 w 25476"/>
              <a:gd name="connsiteY4" fmla="*/ 10590 h 10590"/>
              <a:gd name="connsiteX5" fmla="*/ 4166 w 25476"/>
              <a:gd name="connsiteY5" fmla="*/ 5417 h 10590"/>
              <a:gd name="connsiteX6" fmla="*/ 1 w 25476"/>
              <a:gd name="connsiteY6" fmla="*/ 699 h 10590"/>
              <a:gd name="connsiteX0" fmla="*/ 1 w 24772"/>
              <a:gd name="connsiteY0" fmla="*/ 699 h 10590"/>
              <a:gd name="connsiteX1" fmla="*/ 21373 w 24772"/>
              <a:gd name="connsiteY1" fmla="*/ 0 h 10590"/>
              <a:gd name="connsiteX2" fmla="*/ 19636 w 24772"/>
              <a:gd name="connsiteY2" fmla="*/ 4918 h 10590"/>
              <a:gd name="connsiteX3" fmla="*/ 24772 w 24772"/>
              <a:gd name="connsiteY3" fmla="*/ 9862 h 10590"/>
              <a:gd name="connsiteX4" fmla="*/ 8584 w 24772"/>
              <a:gd name="connsiteY4" fmla="*/ 10590 h 10590"/>
              <a:gd name="connsiteX5" fmla="*/ 4166 w 24772"/>
              <a:gd name="connsiteY5" fmla="*/ 5417 h 10590"/>
              <a:gd name="connsiteX6" fmla="*/ 1 w 24772"/>
              <a:gd name="connsiteY6" fmla="*/ 699 h 10590"/>
              <a:gd name="connsiteX0" fmla="*/ 1 w 25366"/>
              <a:gd name="connsiteY0" fmla="*/ 699 h 10590"/>
              <a:gd name="connsiteX1" fmla="*/ 21373 w 25366"/>
              <a:gd name="connsiteY1" fmla="*/ 0 h 10590"/>
              <a:gd name="connsiteX2" fmla="*/ 19636 w 25366"/>
              <a:gd name="connsiteY2" fmla="*/ 4918 h 10590"/>
              <a:gd name="connsiteX3" fmla="*/ 25366 w 25366"/>
              <a:gd name="connsiteY3" fmla="*/ 10047 h 10590"/>
              <a:gd name="connsiteX4" fmla="*/ 8584 w 25366"/>
              <a:gd name="connsiteY4" fmla="*/ 10590 h 10590"/>
              <a:gd name="connsiteX5" fmla="*/ 4166 w 25366"/>
              <a:gd name="connsiteY5" fmla="*/ 5417 h 10590"/>
              <a:gd name="connsiteX6" fmla="*/ 1 w 25366"/>
              <a:gd name="connsiteY6" fmla="*/ 699 h 10590"/>
              <a:gd name="connsiteX0" fmla="*/ 1 w 25366"/>
              <a:gd name="connsiteY0" fmla="*/ 699 h 10590"/>
              <a:gd name="connsiteX1" fmla="*/ 21373 w 25366"/>
              <a:gd name="connsiteY1" fmla="*/ 0 h 10590"/>
              <a:gd name="connsiteX2" fmla="*/ 19636 w 25366"/>
              <a:gd name="connsiteY2" fmla="*/ 4918 h 10590"/>
              <a:gd name="connsiteX3" fmla="*/ 25366 w 25366"/>
              <a:gd name="connsiteY3" fmla="*/ 10047 h 10590"/>
              <a:gd name="connsiteX4" fmla="*/ 8584 w 25366"/>
              <a:gd name="connsiteY4" fmla="*/ 10590 h 10590"/>
              <a:gd name="connsiteX5" fmla="*/ 4166 w 25366"/>
              <a:gd name="connsiteY5" fmla="*/ 5417 h 10590"/>
              <a:gd name="connsiteX6" fmla="*/ 1 w 25366"/>
              <a:gd name="connsiteY6" fmla="*/ 699 h 10590"/>
              <a:gd name="connsiteX0" fmla="*/ 1 w 25366"/>
              <a:gd name="connsiteY0" fmla="*/ 642 h 10533"/>
              <a:gd name="connsiteX1" fmla="*/ 21326 w 25366"/>
              <a:gd name="connsiteY1" fmla="*/ 0 h 10533"/>
              <a:gd name="connsiteX2" fmla="*/ 19636 w 25366"/>
              <a:gd name="connsiteY2" fmla="*/ 4861 h 10533"/>
              <a:gd name="connsiteX3" fmla="*/ 25366 w 25366"/>
              <a:gd name="connsiteY3" fmla="*/ 9990 h 10533"/>
              <a:gd name="connsiteX4" fmla="*/ 8584 w 25366"/>
              <a:gd name="connsiteY4" fmla="*/ 10533 h 10533"/>
              <a:gd name="connsiteX5" fmla="*/ 4166 w 25366"/>
              <a:gd name="connsiteY5" fmla="*/ 5360 h 10533"/>
              <a:gd name="connsiteX6" fmla="*/ 1 w 25366"/>
              <a:gd name="connsiteY6" fmla="*/ 642 h 10533"/>
              <a:gd name="connsiteX0" fmla="*/ 1 w 25366"/>
              <a:gd name="connsiteY0" fmla="*/ 671 h 10562"/>
              <a:gd name="connsiteX1" fmla="*/ 21349 w 25366"/>
              <a:gd name="connsiteY1" fmla="*/ 0 h 10562"/>
              <a:gd name="connsiteX2" fmla="*/ 19636 w 25366"/>
              <a:gd name="connsiteY2" fmla="*/ 4890 h 10562"/>
              <a:gd name="connsiteX3" fmla="*/ 25366 w 25366"/>
              <a:gd name="connsiteY3" fmla="*/ 10019 h 10562"/>
              <a:gd name="connsiteX4" fmla="*/ 8584 w 25366"/>
              <a:gd name="connsiteY4" fmla="*/ 10562 h 10562"/>
              <a:gd name="connsiteX5" fmla="*/ 4166 w 25366"/>
              <a:gd name="connsiteY5" fmla="*/ 5389 h 10562"/>
              <a:gd name="connsiteX6" fmla="*/ 1 w 25366"/>
              <a:gd name="connsiteY6" fmla="*/ 671 h 10562"/>
              <a:gd name="connsiteX0" fmla="*/ 1 w 25366"/>
              <a:gd name="connsiteY0" fmla="*/ 671 h 10562"/>
              <a:gd name="connsiteX1" fmla="*/ 21349 w 25366"/>
              <a:gd name="connsiteY1" fmla="*/ 0 h 10562"/>
              <a:gd name="connsiteX2" fmla="*/ 19824 w 25366"/>
              <a:gd name="connsiteY2" fmla="*/ 4884 h 10562"/>
              <a:gd name="connsiteX3" fmla="*/ 25366 w 25366"/>
              <a:gd name="connsiteY3" fmla="*/ 10019 h 10562"/>
              <a:gd name="connsiteX4" fmla="*/ 8584 w 25366"/>
              <a:gd name="connsiteY4" fmla="*/ 10562 h 10562"/>
              <a:gd name="connsiteX5" fmla="*/ 4166 w 25366"/>
              <a:gd name="connsiteY5" fmla="*/ 5389 h 10562"/>
              <a:gd name="connsiteX6" fmla="*/ 1 w 25366"/>
              <a:gd name="connsiteY6" fmla="*/ 671 h 10562"/>
              <a:gd name="connsiteX0" fmla="*/ 1 w 25366"/>
              <a:gd name="connsiteY0" fmla="*/ 671 h 10562"/>
              <a:gd name="connsiteX1" fmla="*/ 21349 w 25366"/>
              <a:gd name="connsiteY1" fmla="*/ 0 h 10562"/>
              <a:gd name="connsiteX2" fmla="*/ 19824 w 25366"/>
              <a:gd name="connsiteY2" fmla="*/ 4884 h 10562"/>
              <a:gd name="connsiteX3" fmla="*/ 25366 w 25366"/>
              <a:gd name="connsiteY3" fmla="*/ 10019 h 10562"/>
              <a:gd name="connsiteX4" fmla="*/ 8584 w 25366"/>
              <a:gd name="connsiteY4" fmla="*/ 10562 h 10562"/>
              <a:gd name="connsiteX5" fmla="*/ 4166 w 25366"/>
              <a:gd name="connsiteY5" fmla="*/ 5389 h 10562"/>
              <a:gd name="connsiteX6" fmla="*/ 1 w 25366"/>
              <a:gd name="connsiteY6" fmla="*/ 671 h 1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66" h="10562">
                <a:moveTo>
                  <a:pt x="1" y="671"/>
                </a:moveTo>
                <a:lnTo>
                  <a:pt x="21349" y="0"/>
                </a:lnTo>
                <a:cubicBezTo>
                  <a:pt x="20334" y="59"/>
                  <a:pt x="18975" y="3229"/>
                  <a:pt x="19824" y="4884"/>
                </a:cubicBezTo>
                <a:cubicBezTo>
                  <a:pt x="20673" y="6539"/>
                  <a:pt x="24836" y="10025"/>
                  <a:pt x="25366" y="10019"/>
                </a:cubicBezTo>
                <a:cubicBezTo>
                  <a:pt x="25366" y="10016"/>
                  <a:pt x="14259" y="10382"/>
                  <a:pt x="8584" y="10562"/>
                </a:cubicBezTo>
                <a:cubicBezTo>
                  <a:pt x="8445" y="10519"/>
                  <a:pt x="5596" y="7037"/>
                  <a:pt x="4166" y="5389"/>
                </a:cubicBezTo>
                <a:cubicBezTo>
                  <a:pt x="2736" y="3741"/>
                  <a:pt x="-53" y="671"/>
                  <a:pt x="1" y="6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4208" r="1002"/>
          <a:stretch/>
        </p:blipFill>
        <p:spPr bwMode="auto">
          <a:xfrm rot="10800000">
            <a:off x="-3" y="5848248"/>
            <a:ext cx="9143997" cy="100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Logo ligue de gol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12168" cy="144896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7" name="Logo ffgol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13" y="260648"/>
            <a:ext cx="1971675" cy="885825"/>
          </a:xfrm>
          <a:prstGeom prst="rect">
            <a:avLst/>
          </a:prstGeom>
          <a:effectLst>
            <a:glow rad="12700">
              <a:schemeClr val="bg1"/>
            </a:glow>
            <a:softEdge rad="0"/>
          </a:effectLst>
        </p:spPr>
      </p:pic>
      <p:sp>
        <p:nvSpPr>
          <p:cNvPr id="18" name="Sous-titre 2"/>
          <p:cNvSpPr>
            <a:spLocks noGrp="1"/>
          </p:cNvSpPr>
          <p:nvPr>
            <p:ph type="subTitle" idx="1"/>
          </p:nvPr>
        </p:nvSpPr>
        <p:spPr>
          <a:xfrm>
            <a:off x="395536" y="5085264"/>
            <a:ext cx="8352928" cy="720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fr-FR" sz="3600" b="1" i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fr-FR" dirty="0"/>
              <a:t>Modifiez le style des sous-titres du masque</a:t>
            </a:r>
          </a:p>
        </p:txBody>
      </p:sp>
      <p:sp>
        <p:nvSpPr>
          <p:cNvPr id="19" name="Titre 1"/>
          <p:cNvSpPr>
            <a:spLocks noGrp="1"/>
          </p:cNvSpPr>
          <p:nvPr>
            <p:ph type="ctrTitle" hasCustomPrompt="1"/>
          </p:nvPr>
        </p:nvSpPr>
        <p:spPr>
          <a:xfrm>
            <a:off x="395536" y="4365184"/>
            <a:ext cx="8352928" cy="936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4800" b="1">
                <a:solidFill>
                  <a:srgbClr val="008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2945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fr-FR" sz="2400" b="1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64160" y="6356350"/>
            <a:ext cx="4400128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fr-FR" dirty="0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222967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03648" y="188640"/>
            <a:ext cx="7416824" cy="5832649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64160" y="6356350"/>
            <a:ext cx="4400128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fr-FR" dirty="0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251495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629078" y="365620"/>
            <a:ext cx="7885844" cy="1325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Sommaire 1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847600" y="6534112"/>
            <a:ext cx="0" cy="2782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5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629078" y="365620"/>
            <a:ext cx="7885844" cy="1325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Sommaire 1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847600" y="6534112"/>
            <a:ext cx="0" cy="2782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18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484784"/>
            <a:ext cx="7416824" cy="4533289"/>
          </a:xfrm>
        </p:spPr>
        <p:txBody>
          <a:bodyPr/>
          <a:lstStyle>
            <a:lvl1pPr marL="342900" indent="-342900">
              <a:buClr>
                <a:srgbClr val="023362"/>
              </a:buClr>
              <a:buFont typeface="Webdings" pitchFamily="18" charset="2"/>
              <a:buChar char=""/>
              <a:defRPr lang="fr-FR" sz="2400" b="1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>
              <a:buClr>
                <a:srgbClr val="023362"/>
              </a:buClr>
              <a:buFont typeface="Century Gothic" pitchFamily="34" charset="0"/>
              <a:buChar char="•"/>
              <a:defRPr lang="fr-FR" sz="20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>
              <a:buClr>
                <a:srgbClr val="023362"/>
              </a:buClr>
              <a:buFont typeface="Century Gothic" pitchFamily="34" charset="0"/>
              <a:buChar char="−"/>
              <a:defRPr lang="fr-FR" sz="1600" i="1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35552" cy="1080120"/>
          </a:xfrm>
        </p:spPr>
        <p:txBody>
          <a:bodyPr>
            <a:normAutofit/>
          </a:bodyPr>
          <a:lstStyle>
            <a:lvl1pPr>
              <a:defRPr lang="fr-FR" sz="4000" b="1" u="none" kern="1200" dirty="0" smtClean="0">
                <a:solidFill>
                  <a:srgbClr val="008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64160" y="6356350"/>
            <a:ext cx="4400128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fr-FR" dirty="0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735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87625" y="2858840"/>
            <a:ext cx="7560839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i="1">
                <a:solidFill>
                  <a:srgbClr val="0233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87625" y="1484784"/>
            <a:ext cx="7560839" cy="1362075"/>
          </a:xfrm>
        </p:spPr>
        <p:txBody>
          <a:bodyPr anchor="ctr">
            <a:normAutofit/>
          </a:bodyPr>
          <a:lstStyle>
            <a:lvl1pPr algn="ctr">
              <a:defRPr lang="fr-FR" sz="4400" b="1" kern="1200" dirty="0" smtClean="0">
                <a:solidFill>
                  <a:srgbClr val="008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64160" y="6356350"/>
            <a:ext cx="4400128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fr-FR" dirty="0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84884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7624" y="1484784"/>
            <a:ext cx="3780000" cy="45365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76056" y="1484784"/>
            <a:ext cx="3780000" cy="45365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64160" y="6356350"/>
            <a:ext cx="4400128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fr-FR" dirty="0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28783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7800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02336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87624" y="2174875"/>
            <a:ext cx="3780000" cy="38464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7800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02336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76056" y="2174875"/>
            <a:ext cx="3780000" cy="38464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764160" y="6356350"/>
            <a:ext cx="4400128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fr-FR" dirty="0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381316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64160" y="6356350"/>
            <a:ext cx="4400128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fr-FR" dirty="0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241691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64160" y="6356350"/>
            <a:ext cx="4400128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fr-FR" dirty="0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400065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88641"/>
            <a:ext cx="7416824" cy="5832648"/>
          </a:xfrm>
        </p:spPr>
        <p:txBody>
          <a:bodyPr/>
          <a:lstStyle>
            <a:lvl1pPr>
              <a:defRPr lang="fr-FR" sz="2400" b="1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>
              <a:defRPr lang="fr-FR" sz="20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>
              <a:defRPr lang="fr-FR" sz="1600" i="1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64160" y="6356350"/>
            <a:ext cx="4400128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fr-FR" dirty="0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265253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4800600"/>
            <a:ext cx="7416824" cy="566738"/>
          </a:xfrm>
        </p:spPr>
        <p:txBody>
          <a:bodyPr anchor="b"/>
          <a:lstStyle>
            <a:lvl1pPr algn="l">
              <a:defRPr sz="2000" b="1">
                <a:solidFill>
                  <a:srgbClr val="008A1A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03648" y="188640"/>
            <a:ext cx="7416824" cy="4538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03648" y="5367338"/>
            <a:ext cx="7416824" cy="653950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64160" y="6356350"/>
            <a:ext cx="4400128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fr-FR" dirty="0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20007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3464" r="1423"/>
          <a:stretch/>
        </p:blipFill>
        <p:spPr bwMode="auto">
          <a:xfrm rot="16200000">
            <a:off x="-2920205" y="2920205"/>
            <a:ext cx="6858001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-540568" y="4201284"/>
            <a:ext cx="1692000" cy="1692000"/>
          </a:xfrm>
          <a:prstGeom prst="ellipse">
            <a:avLst/>
          </a:prstGeom>
          <a:gradFill flip="none" rotWithShape="1">
            <a:gsLst>
              <a:gs pos="0">
                <a:srgbClr val="008A1A"/>
              </a:gs>
              <a:gs pos="51000">
                <a:srgbClr val="008A1A"/>
              </a:gs>
              <a:gs pos="100000">
                <a:srgbClr val="008A1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944" y="4293096"/>
            <a:ext cx="1510356" cy="1510356"/>
          </a:xfrm>
          <a:prstGeom prst="rect">
            <a:avLst/>
          </a:prstGeom>
        </p:spPr>
      </p:pic>
      <p:pic>
        <p:nvPicPr>
          <p:cNvPr id="13" name="Logo ffgol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00" y="6309320"/>
            <a:ext cx="922167" cy="414307"/>
          </a:xfrm>
          <a:prstGeom prst="rect">
            <a:avLst/>
          </a:prstGeom>
        </p:spPr>
      </p:pic>
      <p:pic>
        <p:nvPicPr>
          <p:cNvPr id="12" name="Logo ligue de golf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51382"/>
            <a:ext cx="720080" cy="689985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3648" y="1484784"/>
            <a:ext cx="7416824" cy="453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223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64160" y="6356350"/>
            <a:ext cx="4400128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fr-FR" dirty="0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182574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fr-FR" sz="4000" b="1" kern="1200" dirty="0" smtClean="0">
          <a:solidFill>
            <a:srgbClr val="008A1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23362"/>
        </a:buClr>
        <a:buFont typeface="Webdings" pitchFamily="18" charset="2"/>
        <a:buChar char=""/>
        <a:defRPr lang="fr-FR" sz="2400" b="1" kern="120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23362"/>
        </a:buClr>
        <a:buFont typeface="Century Gothic" pitchFamily="34" charset="0"/>
        <a:buChar char="•"/>
        <a:defRPr lang="fr-FR" sz="20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23362"/>
        </a:buClr>
        <a:buFont typeface="Century Gothic" pitchFamily="34" charset="0"/>
        <a:buChar char="−"/>
        <a:defRPr lang="fr-FR" sz="1600" i="1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9078" y="365620"/>
            <a:ext cx="7885844" cy="1325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Sommaire 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362"/>
            <a:ext cx="9144000" cy="88526"/>
          </a:xfrm>
          <a:prstGeom prst="rect">
            <a:avLst/>
          </a:prstGeom>
          <a:solidFill>
            <a:srgbClr val="26C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88"/>
          </a:p>
        </p:txBody>
      </p:sp>
      <p:sp>
        <p:nvSpPr>
          <p:cNvPr id="21" name="Rectangle 20"/>
          <p:cNvSpPr/>
          <p:nvPr/>
        </p:nvSpPr>
        <p:spPr>
          <a:xfrm>
            <a:off x="0" y="6505041"/>
            <a:ext cx="9144000" cy="352959"/>
          </a:xfrm>
          <a:prstGeom prst="rect">
            <a:avLst/>
          </a:prstGeom>
          <a:solidFill>
            <a:srgbClr val="26C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28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3" y="6556426"/>
            <a:ext cx="557562" cy="269886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847600" y="6534112"/>
            <a:ext cx="0" cy="2782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1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805221" rtl="0" eaLnBrk="1" latinLnBrk="0" hangingPunct="1">
        <a:lnSpc>
          <a:spcPct val="90000"/>
        </a:lnSpc>
        <a:spcBef>
          <a:spcPct val="0"/>
        </a:spcBef>
        <a:buNone/>
        <a:defRPr sz="2466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805221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None/>
        <a:defRPr sz="1409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02610" marR="0" indent="0" algn="l" defTabSz="805221" rtl="0" eaLnBrk="1" fontAlgn="auto" latinLnBrk="0" hangingPunct="1">
        <a:lnSpc>
          <a:spcPct val="90000"/>
        </a:lnSpc>
        <a:spcBef>
          <a:spcPts val="440"/>
        </a:spcBef>
        <a:spcAft>
          <a:spcPts val="0"/>
        </a:spcAft>
        <a:buClrTx/>
        <a:buSzTx/>
        <a:buFontTx/>
        <a:buNone/>
        <a:tabLst/>
        <a:defRPr sz="969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6526" indent="-201305" algn="l" defTabSz="8052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3pPr>
      <a:lvl4pPr marL="1409136" indent="-201305" algn="l" defTabSz="8052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4pPr>
      <a:lvl5pPr marL="1811746" indent="-201305" algn="l" defTabSz="8052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5pPr>
      <a:lvl6pPr marL="2214357" indent="-201305" algn="l" defTabSz="8052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6pPr>
      <a:lvl7pPr marL="2616967" indent="-201305" algn="l" defTabSz="8052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7pPr>
      <a:lvl8pPr marL="3019577" indent="-201305" algn="l" defTabSz="8052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8pPr>
      <a:lvl9pPr marL="3422188" indent="-201305" algn="l" defTabSz="8052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5221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1pPr>
      <a:lvl2pPr marL="402610" algn="l" defTabSz="805221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2pPr>
      <a:lvl3pPr marL="805221" algn="l" defTabSz="805221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3pPr>
      <a:lvl4pPr marL="1207831" algn="l" defTabSz="805221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4pPr>
      <a:lvl5pPr marL="1610441" algn="l" defTabSz="805221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5pPr>
      <a:lvl6pPr marL="2013052" algn="l" defTabSz="805221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6pPr>
      <a:lvl7pPr marL="2415662" algn="l" defTabSz="805221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7pPr>
      <a:lvl8pPr marL="2818272" algn="l" defTabSz="805221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8pPr>
      <a:lvl9pPr marL="3220883" algn="l" defTabSz="805221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8352928" cy="936000"/>
          </a:xfrm>
        </p:spPr>
        <p:txBody>
          <a:bodyPr>
            <a:normAutofit fontScale="90000"/>
          </a:bodyPr>
          <a:lstStyle/>
          <a:p>
            <a:r>
              <a:rPr lang="fr-FR" dirty="0"/>
              <a:t>REUNION ETR </a:t>
            </a:r>
            <a:br>
              <a:rPr lang="fr-FR" dirty="0"/>
            </a:br>
            <a:r>
              <a:rPr lang="fr-FR" dirty="0"/>
              <a:t>GOLF DE L’ILE D’OR</a:t>
            </a:r>
            <a:br>
              <a:rPr lang="fr-FR" dirty="0"/>
            </a:br>
            <a:r>
              <a:rPr lang="fr-FR" dirty="0"/>
              <a:t>7 FEVRIER 2017</a:t>
            </a:r>
          </a:p>
        </p:txBody>
      </p:sp>
    </p:spTree>
    <p:extLst>
      <p:ext uri="{BB962C8B-B14F-4D97-AF65-F5344CB8AC3E}">
        <p14:creationId xmlns:p14="http://schemas.microsoft.com/office/powerpoint/2010/main" val="219086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Guérande                     1054</a:t>
            </a:r>
          </a:p>
          <a:p>
            <a:r>
              <a:rPr lang="fr-FR" dirty="0">
                <a:solidFill>
                  <a:srgbClr val="002060"/>
                </a:solidFill>
              </a:rPr>
              <a:t>La Baule                          982</a:t>
            </a:r>
          </a:p>
          <a:p>
            <a:r>
              <a:rPr lang="fr-FR" dirty="0">
                <a:solidFill>
                  <a:srgbClr val="002060"/>
                </a:solidFill>
              </a:rPr>
              <a:t>Le Mans 24h                    822</a:t>
            </a:r>
          </a:p>
          <a:p>
            <a:endParaRPr lang="fr-FR" dirty="0">
              <a:solidFill>
                <a:srgbClr val="005410"/>
              </a:solidFill>
            </a:endParaRPr>
          </a:p>
          <a:p>
            <a:pPr marL="0" indent="0" algn="ctr">
              <a:buNone/>
            </a:pPr>
            <a:r>
              <a:rPr lang="fr-FR" i="1" dirty="0">
                <a:solidFill>
                  <a:srgbClr val="FF0000"/>
                </a:solidFill>
              </a:rPr>
              <a:t>Meilleure progression</a:t>
            </a:r>
          </a:p>
          <a:p>
            <a:endParaRPr lang="fr-FR" dirty="0">
              <a:solidFill>
                <a:srgbClr val="005410"/>
              </a:solidFill>
            </a:endParaRPr>
          </a:p>
          <a:p>
            <a:r>
              <a:rPr lang="fr-FR" i="1" dirty="0">
                <a:solidFill>
                  <a:srgbClr val="002060"/>
                </a:solidFill>
              </a:rPr>
              <a:t>Ile d’Or                               81  </a:t>
            </a:r>
            <a:endParaRPr lang="fr-FR" dirty="0">
              <a:solidFill>
                <a:srgbClr val="002060"/>
              </a:solidFill>
            </a:endParaRPr>
          </a:p>
          <a:p>
            <a:r>
              <a:rPr lang="fr-FR" dirty="0" err="1">
                <a:solidFill>
                  <a:srgbClr val="002060"/>
                </a:solidFill>
              </a:rPr>
              <a:t>Olonnes</a:t>
            </a:r>
            <a:r>
              <a:rPr lang="fr-FR" dirty="0">
                <a:solidFill>
                  <a:srgbClr val="002060"/>
                </a:solidFill>
              </a:rPr>
              <a:t>                             59</a:t>
            </a:r>
          </a:p>
          <a:p>
            <a:r>
              <a:rPr lang="fr-FR" dirty="0">
                <a:solidFill>
                  <a:srgbClr val="002060"/>
                </a:solidFill>
              </a:rPr>
              <a:t>Pornic                                 56</a:t>
            </a:r>
          </a:p>
          <a:p>
            <a:r>
              <a:rPr lang="fr-FR" dirty="0">
                <a:solidFill>
                  <a:srgbClr val="002060"/>
                </a:solidFill>
              </a:rPr>
              <a:t>(Alouettes redémarrage  58)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en </a:t>
            </a:r>
            <a:r>
              <a:rPr lang="fr-FR" dirty="0" err="1"/>
              <a:t>PdL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1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Jeunes 2016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94" y="1107165"/>
            <a:ext cx="1654418" cy="2057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53" y="3060109"/>
            <a:ext cx="1677759" cy="29826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73" y="1107165"/>
            <a:ext cx="2168720" cy="38555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04" y="1107167"/>
            <a:ext cx="1750205" cy="25893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7653" y="161345"/>
            <a:ext cx="1704361" cy="30299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79" y="3085078"/>
            <a:ext cx="1669035" cy="296717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16" y="1107167"/>
            <a:ext cx="1407466" cy="25893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24" y="2670923"/>
            <a:ext cx="2536814" cy="33824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50" y="4243431"/>
            <a:ext cx="2411760" cy="18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Interligues</a:t>
            </a:r>
            <a:r>
              <a:rPr lang="fr-FR" dirty="0"/>
              <a:t> U12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87624" y="1556793"/>
            <a:ext cx="7776864" cy="4176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fr-FR" sz="2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fr-FR" sz="2800" dirty="0">
              <a:solidFill>
                <a:schemeClr val="accent2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5</a:t>
            </a:r>
            <a:r>
              <a:rPr lang="fr-FR" baseline="30000" dirty="0">
                <a:solidFill>
                  <a:srgbClr val="002060"/>
                </a:solidFill>
              </a:rPr>
              <a:t>ème</a:t>
            </a:r>
            <a:r>
              <a:rPr lang="fr-FR" dirty="0">
                <a:solidFill>
                  <a:srgbClr val="002060"/>
                </a:solidFill>
              </a:rPr>
              <a:t> PLACE FINALE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ETAT D’ESPRIT, COHESION DE GROUPE EXCEPTIONNELLE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PARTAGE DES TACHES ENTRE DEUX ENTRAINEURS 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     &gt; LES JEUNES SE SONT TOUJOURS SENTI SOUTENUS </a:t>
            </a:r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66787"/>
            <a:ext cx="4007891" cy="2254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9451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Championnat de France des jeunes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63688" y="1683597"/>
            <a:ext cx="7776864" cy="417646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>
                <a:solidFill>
                  <a:srgbClr val="002060"/>
                </a:solidFill>
              </a:rPr>
              <a:t>3 CUTS MANQUES</a:t>
            </a:r>
          </a:p>
          <a:p>
            <a:r>
              <a:rPr lang="fr-FR" dirty="0">
                <a:solidFill>
                  <a:srgbClr val="002060"/>
                </a:solidFill>
              </a:rPr>
              <a:t>2 16</a:t>
            </a:r>
            <a:r>
              <a:rPr lang="fr-FR" baseline="30000" dirty="0">
                <a:solidFill>
                  <a:srgbClr val="002060"/>
                </a:solidFill>
              </a:rPr>
              <a:t>ème</a:t>
            </a:r>
            <a:r>
              <a:rPr lang="fr-FR" dirty="0">
                <a:solidFill>
                  <a:srgbClr val="002060"/>
                </a:solidFill>
              </a:rPr>
              <a:t> DE FINALISTES</a:t>
            </a:r>
          </a:p>
          <a:p>
            <a:r>
              <a:rPr lang="fr-FR" dirty="0">
                <a:solidFill>
                  <a:srgbClr val="002060"/>
                </a:solidFill>
              </a:rPr>
              <a:t>1 8</a:t>
            </a:r>
            <a:r>
              <a:rPr lang="fr-FR" baseline="30000" dirty="0">
                <a:solidFill>
                  <a:srgbClr val="002060"/>
                </a:solidFill>
              </a:rPr>
              <a:t>ème</a:t>
            </a:r>
            <a:r>
              <a:rPr lang="fr-FR" dirty="0">
                <a:solidFill>
                  <a:srgbClr val="002060"/>
                </a:solidFill>
              </a:rPr>
              <a:t> DE FINALISTE</a:t>
            </a:r>
          </a:p>
          <a:p>
            <a:r>
              <a:rPr lang="fr-FR" dirty="0">
                <a:solidFill>
                  <a:srgbClr val="002060"/>
                </a:solidFill>
              </a:rPr>
              <a:t>1 QUART DE FINALISTE</a:t>
            </a:r>
          </a:p>
          <a:p>
            <a:r>
              <a:rPr lang="fr-FR" dirty="0">
                <a:solidFill>
                  <a:srgbClr val="002060"/>
                </a:solidFill>
              </a:rPr>
              <a:t>1 DEMI-FINALISTE</a:t>
            </a:r>
          </a:p>
          <a:p>
            <a:r>
              <a:rPr lang="fr-FR" dirty="0">
                <a:solidFill>
                  <a:srgbClr val="002060"/>
                </a:solidFill>
              </a:rPr>
              <a:t>1 FINALISTE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BILAN POSITIF 2/3 DE NOS JOUEURS ONT PASSE LE CUT </a:t>
            </a:r>
          </a:p>
          <a:p>
            <a:r>
              <a:rPr lang="fr-FR" dirty="0">
                <a:solidFill>
                  <a:srgbClr val="002060"/>
                </a:solidFill>
              </a:rPr>
              <a:t>2015 &gt; 1/3 SEULEMENT </a:t>
            </a:r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87307"/>
            <a:ext cx="2139393" cy="28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9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22376" y="1838809"/>
            <a:ext cx="7416824" cy="4533289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Ombeline QUITTET: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002060"/>
                </a:solidFill>
              </a:rPr>
              <a:t> Vice championne de France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Alexandre TEMPLEREAU: 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002060"/>
                </a:solidFill>
              </a:rPr>
              <a:t>Vainqueur national Haribo </a:t>
            </a:r>
            <a:r>
              <a:rPr lang="fr-FR" dirty="0" err="1">
                <a:solidFill>
                  <a:srgbClr val="002060"/>
                </a:solidFill>
              </a:rPr>
              <a:t>kid’s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cup</a:t>
            </a:r>
            <a:r>
              <a:rPr lang="fr-FR" dirty="0">
                <a:solidFill>
                  <a:srgbClr val="002060"/>
                </a:solidFill>
              </a:rPr>
              <a:t> à Evian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 err="1">
                <a:solidFill>
                  <a:srgbClr val="002060"/>
                </a:solidFill>
              </a:rPr>
              <a:t>Tomy</a:t>
            </a:r>
            <a:r>
              <a:rPr lang="fr-FR" dirty="0">
                <a:solidFill>
                  <a:srgbClr val="002060"/>
                </a:solidFill>
              </a:rPr>
              <a:t> JAUNET: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002060"/>
                </a:solidFill>
              </a:rPr>
              <a:t> 9</a:t>
            </a:r>
            <a:r>
              <a:rPr lang="fr-FR" baseline="30000" dirty="0">
                <a:solidFill>
                  <a:srgbClr val="002060"/>
                </a:solidFill>
              </a:rPr>
              <a:t>ème</a:t>
            </a:r>
            <a:r>
              <a:rPr lang="fr-FR" dirty="0">
                <a:solidFill>
                  <a:srgbClr val="002060"/>
                </a:solidFill>
              </a:rPr>
              <a:t> joueur français U12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Principaux résultats individuels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2336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FFGOLF - Ligue de golf des Pays de la Loire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2336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94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jeunes en pôle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sng" dirty="0"/>
              <a:t>Fiona </a:t>
            </a:r>
            <a:r>
              <a:rPr lang="fr-FR" u="sng" dirty="0" err="1"/>
              <a:t>Boudineau</a:t>
            </a:r>
            <a:r>
              <a:rPr lang="fr-FR" u="sng" dirty="0"/>
              <a:t> </a:t>
            </a:r>
            <a:r>
              <a:rPr lang="fr-FR" dirty="0"/>
              <a:t>(Ile d’Or)</a:t>
            </a:r>
          </a:p>
          <a:p>
            <a:r>
              <a:rPr lang="fr-FR" dirty="0"/>
              <a:t>Quitte le pôle de </a:t>
            </a:r>
            <a:r>
              <a:rPr lang="fr-FR" dirty="0" err="1"/>
              <a:t>Chatenay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u="sng" dirty="0" err="1"/>
              <a:t>Rayan</a:t>
            </a:r>
            <a:r>
              <a:rPr lang="fr-FR" u="sng" dirty="0"/>
              <a:t> </a:t>
            </a:r>
            <a:r>
              <a:rPr lang="fr-FR" u="sng" dirty="0" err="1"/>
              <a:t>Meaille</a:t>
            </a:r>
            <a:r>
              <a:rPr lang="fr-FR" u="sng" dirty="0"/>
              <a:t> </a:t>
            </a:r>
            <a:r>
              <a:rPr lang="fr-FR" dirty="0"/>
              <a:t>(Avrillé)</a:t>
            </a:r>
          </a:p>
          <a:p>
            <a:r>
              <a:rPr lang="fr-FR" dirty="0"/>
              <a:t>Intègre le pôle de Montpellier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2336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FFGOLF - Ligue de golf des Pays de la Loire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2336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02" y="2174875"/>
            <a:ext cx="2884884" cy="3846513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00" y="2420888"/>
            <a:ext cx="3779838" cy="3178430"/>
          </a:xfrm>
        </p:spPr>
      </p:pic>
    </p:spTree>
    <p:extLst>
      <p:ext uri="{BB962C8B-B14F-4D97-AF65-F5344CB8AC3E}">
        <p14:creationId xmlns:p14="http://schemas.microsoft.com/office/powerpoint/2010/main" val="47047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Mérite des écoles de golf 2016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67136" y="1556792"/>
            <a:ext cx="7776864" cy="417646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>
                <a:solidFill>
                  <a:srgbClr val="002060"/>
                </a:solidFill>
              </a:rPr>
              <a:t>LA BAULE (1)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ILE D’OR (3)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VIGNEUX (9)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ANJOU (2)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CHOLET (5)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875923" cy="29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6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Labels écoles de golf  </a:t>
            </a:r>
            <a:r>
              <a:rPr lang="fr-FR" dirty="0" err="1"/>
              <a:t>ffgolf</a:t>
            </a:r>
            <a:r>
              <a:rPr lang="fr-FR" dirty="0"/>
              <a:t>   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11760" y="1556792"/>
            <a:ext cx="6272336" cy="4176463"/>
          </a:xfrm>
        </p:spPr>
        <p:txBody>
          <a:bodyPr>
            <a:normAutofit fontScale="85000" lnSpcReduction="10000"/>
          </a:bodyPr>
          <a:lstStyle/>
          <a:p>
            <a:endParaRPr lang="fr-FR" dirty="0"/>
          </a:p>
          <a:p>
            <a:r>
              <a:rPr lang="fr-FR" sz="2100" u="sng" dirty="0">
                <a:solidFill>
                  <a:srgbClr val="002060"/>
                </a:solidFill>
              </a:rPr>
              <a:t>SPORTIFS: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solidFill>
                  <a:srgbClr val="002060"/>
                </a:solidFill>
              </a:rPr>
              <a:t>LA BAULE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- ILE D’OR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- BAUGE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- LAVAL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- CARQUEFOU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- CHOLET </a:t>
            </a:r>
          </a:p>
          <a:p>
            <a:endParaRPr lang="fr-FR" dirty="0"/>
          </a:p>
          <a:p>
            <a:r>
              <a:rPr lang="fr-FR" sz="2100" u="sng" dirty="0">
                <a:solidFill>
                  <a:srgbClr val="002060"/>
                </a:solidFill>
              </a:rPr>
              <a:t>DEVELOPPEMENT:</a:t>
            </a:r>
          </a:p>
          <a:p>
            <a:endParaRPr lang="fr-FR" u="sng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solidFill>
                  <a:srgbClr val="002060"/>
                </a:solidFill>
              </a:rPr>
              <a:t>NANTES-ERDRE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- PORNIC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- SABLE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- GUERANDE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7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 Labels écoles de golf </a:t>
            </a:r>
            <a:r>
              <a:rPr lang="fr-FR" dirty="0" err="1"/>
              <a:t>ffgolf</a:t>
            </a:r>
            <a:r>
              <a:rPr lang="fr-FR" dirty="0"/>
              <a:t>     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5616" y="980728"/>
            <a:ext cx="7568480" cy="4896544"/>
          </a:xfrm>
        </p:spPr>
        <p:txBody>
          <a:bodyPr>
            <a:normAutofit fontScale="85000" lnSpcReduction="10000"/>
          </a:bodyPr>
          <a:lstStyle/>
          <a:p>
            <a:endParaRPr lang="fr-FR" dirty="0"/>
          </a:p>
          <a:p>
            <a:r>
              <a:rPr lang="fr-FR" dirty="0">
                <a:solidFill>
                  <a:srgbClr val="002060"/>
                </a:solidFill>
              </a:rPr>
              <a:t>Récompenses pour les clubs labélisés:</a:t>
            </a:r>
          </a:p>
          <a:p>
            <a:pPr marL="0" indent="0">
              <a:buNone/>
            </a:pPr>
            <a:r>
              <a:rPr lang="fr-FR" u="sng" dirty="0">
                <a:solidFill>
                  <a:srgbClr val="008A1A"/>
                </a:solidFill>
              </a:rPr>
              <a:t>Malette pédagogique </a:t>
            </a:r>
            <a:r>
              <a:rPr lang="fr-FR" u="sng" dirty="0" err="1">
                <a:solidFill>
                  <a:srgbClr val="008A1A"/>
                </a:solidFill>
              </a:rPr>
              <a:t>ffgolf</a:t>
            </a:r>
            <a:r>
              <a:rPr lang="fr-FR" u="sng" dirty="0">
                <a:solidFill>
                  <a:srgbClr val="008A1A"/>
                </a:solidFill>
              </a:rPr>
              <a:t> d’une valeur de 600 euros l’unité.</a:t>
            </a:r>
          </a:p>
          <a:p>
            <a:endParaRPr lang="fr-FR" dirty="0"/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Cette mallette contient le matériel nécessaire pour l’animation des séances de l’école de golf (échauffement, préparation physique, matérialisation…)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Les clubs labellisés au cours de l’année recevront une mallette pédagogique lors d’une visite d’un représentant de l’équipe technique régionale.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2336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FFGOLF - Ligue de golf des Pays de la Loire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2336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844" y="2011409"/>
            <a:ext cx="3464024" cy="20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4" y="1072706"/>
            <a:ext cx="4561892" cy="25660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78" y="1072706"/>
            <a:ext cx="4572000" cy="342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" y="3606160"/>
            <a:ext cx="4828028" cy="27157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78" y="3742609"/>
            <a:ext cx="4572000" cy="25717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75656" y="209771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8A1A"/>
                </a:solidFill>
                <a:latin typeface="Century Gothic" panose="020B0502020202020204" pitchFamily="34" charset="0"/>
              </a:rPr>
              <a:t>Le sac pédagogique </a:t>
            </a:r>
            <a:r>
              <a:rPr lang="fr-FR" sz="4000" b="1" dirty="0" err="1">
                <a:solidFill>
                  <a:srgbClr val="008A1A"/>
                </a:solidFill>
                <a:latin typeface="Century Gothic" panose="020B0502020202020204" pitchFamily="34" charset="0"/>
              </a:rPr>
              <a:t>ffgolf</a:t>
            </a:r>
            <a:endParaRPr lang="fr-FR" sz="4000" b="1" dirty="0">
              <a:solidFill>
                <a:srgbClr val="008A1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3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23728" y="945927"/>
            <a:ext cx="8820472" cy="5661249"/>
          </a:xfrm>
        </p:spPr>
        <p:txBody>
          <a:bodyPr>
            <a:normAutofit fontScale="47500" lnSpcReduction="20000"/>
          </a:bodyPr>
          <a:lstStyle/>
          <a:p>
            <a:r>
              <a:rPr lang="fr-FR" sz="2900" dirty="0">
                <a:solidFill>
                  <a:srgbClr val="002060"/>
                </a:solidFill>
              </a:rPr>
              <a:t>PRESENTATION ETR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moyens humains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Stages de ligue, </a:t>
            </a:r>
            <a:r>
              <a:rPr lang="fr-FR" sz="2900" dirty="0" err="1">
                <a:solidFill>
                  <a:srgbClr val="002060"/>
                </a:solidFill>
              </a:rPr>
              <a:t>handigolf</a:t>
            </a:r>
            <a:endParaRPr lang="fr-FR" sz="2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2900" dirty="0">
              <a:solidFill>
                <a:srgbClr val="002060"/>
              </a:solidFill>
            </a:endParaRPr>
          </a:p>
          <a:p>
            <a:r>
              <a:rPr lang="fr-FR" sz="2900" dirty="0">
                <a:solidFill>
                  <a:srgbClr val="002060"/>
                </a:solidFill>
              </a:rPr>
              <a:t>EVOLUTION LICENCES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jeunes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adultes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clubs</a:t>
            </a:r>
          </a:p>
          <a:p>
            <a:endParaRPr lang="fr-FR" sz="2900" dirty="0">
              <a:solidFill>
                <a:srgbClr val="002060"/>
              </a:solidFill>
            </a:endParaRPr>
          </a:p>
          <a:p>
            <a:r>
              <a:rPr lang="fr-FR" sz="2900" dirty="0">
                <a:solidFill>
                  <a:srgbClr val="002060"/>
                </a:solidFill>
              </a:rPr>
              <a:t>BILAN ACTIONS JEUNES 2016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résultats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mérite EDG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labels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aides, subventions 2016</a:t>
            </a:r>
          </a:p>
          <a:p>
            <a:endParaRPr lang="fr-FR" sz="2900" dirty="0">
              <a:solidFill>
                <a:srgbClr val="002060"/>
              </a:solidFill>
            </a:endParaRPr>
          </a:p>
          <a:p>
            <a:r>
              <a:rPr lang="fr-FR" sz="2900" dirty="0">
                <a:solidFill>
                  <a:srgbClr val="002060"/>
                </a:solidFill>
              </a:rPr>
              <a:t>PERSPECTIVES 2017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filière sportive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U10</a:t>
            </a:r>
          </a:p>
          <a:p>
            <a:pPr marL="0" indent="0">
              <a:buNone/>
            </a:pPr>
            <a:r>
              <a:rPr lang="fr-FR" sz="2900" dirty="0">
                <a:solidFill>
                  <a:srgbClr val="002060"/>
                </a:solidFill>
              </a:rPr>
              <a:t>- EDG et EDG performances</a:t>
            </a:r>
          </a:p>
          <a:p>
            <a:endParaRPr lang="fr-FR" sz="2900" dirty="0">
              <a:solidFill>
                <a:srgbClr val="002060"/>
              </a:solidFill>
            </a:endParaRPr>
          </a:p>
          <a:p>
            <a:r>
              <a:rPr lang="fr-FR" sz="2900" dirty="0">
                <a:solidFill>
                  <a:srgbClr val="002060"/>
                </a:solidFill>
              </a:rPr>
              <a:t>PREPARATION PHYSIQUE CHEZ LES JEUNES</a:t>
            </a:r>
          </a:p>
          <a:p>
            <a:endParaRPr lang="fr-FR" sz="2900" dirty="0">
              <a:solidFill>
                <a:srgbClr val="002060"/>
              </a:solidFill>
            </a:endParaRPr>
          </a:p>
          <a:p>
            <a:r>
              <a:rPr lang="fr-FR" sz="2900" dirty="0">
                <a:solidFill>
                  <a:srgbClr val="002060"/>
                </a:solidFill>
              </a:rPr>
              <a:t>ACTUALITE FEDERALE</a:t>
            </a:r>
          </a:p>
          <a:p>
            <a:endParaRPr lang="fr-FR" sz="2900" dirty="0">
              <a:solidFill>
                <a:srgbClr val="002060"/>
              </a:solidFill>
            </a:endParaRPr>
          </a:p>
          <a:p>
            <a:r>
              <a:rPr lang="fr-FR" sz="2900" dirty="0">
                <a:solidFill>
                  <a:srgbClr val="002060"/>
                </a:solidFill>
              </a:rPr>
              <a:t>QUESTIONS DIVERSES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46448" y="-116035"/>
            <a:ext cx="7435552" cy="1080120"/>
          </a:xfrm>
        </p:spPr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95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72529"/>
            <a:ext cx="7422300" cy="1080120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    Ecoles de golf et baby golf     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5616" y="980728"/>
            <a:ext cx="7568480" cy="5472608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u="sng" dirty="0">
                <a:solidFill>
                  <a:srgbClr val="002060"/>
                </a:solidFill>
              </a:rPr>
              <a:t>Un kit de clubs de golf adaptés aux U12 Boston </a:t>
            </a:r>
            <a:r>
              <a:rPr lang="fr-FR" dirty="0">
                <a:solidFill>
                  <a:srgbClr val="002060"/>
                </a:solidFill>
              </a:rPr>
              <a:t>est remis au  club ayant le plus de licenciés U12 non récompensé par le passé: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dirty="0">
                <a:solidFill>
                  <a:srgbClr val="002060"/>
                </a:solidFill>
              </a:rPr>
              <a:t>LA DOMANGERE</a:t>
            </a:r>
          </a:p>
          <a:p>
            <a:pPr marL="0" indent="0" algn="ctr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Dès 2017, les clubs qui seront intéressés par l’ouverture d’une section </a:t>
            </a:r>
            <a:r>
              <a:rPr lang="fr-FR" dirty="0" err="1">
                <a:solidFill>
                  <a:srgbClr val="002060"/>
                </a:solidFill>
              </a:rPr>
              <a:t>babygolf</a:t>
            </a:r>
            <a:r>
              <a:rPr lang="fr-FR" dirty="0">
                <a:solidFill>
                  <a:srgbClr val="002060"/>
                </a:solidFill>
              </a:rPr>
              <a:t> pourront présenter leur projet à la ligue de golf des Pays de la Loire. Ils seront alors éligibles à une aide matérielle venant de la ligue.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2336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FFGOLF - Ligue de golf des Pays de la Loire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2336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140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Subventions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3608" y="980728"/>
            <a:ext cx="8100392" cy="475252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u="sng" dirty="0">
                <a:solidFill>
                  <a:srgbClr val="002060"/>
                </a:solidFill>
              </a:rPr>
              <a:t>Individuelles :</a:t>
            </a:r>
            <a:r>
              <a:rPr lang="fr-FR" dirty="0"/>
              <a:t>   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7382,50 euros</a:t>
            </a:r>
          </a:p>
          <a:p>
            <a:endParaRPr lang="fr-FR" u="sng" dirty="0"/>
          </a:p>
          <a:p>
            <a:pPr>
              <a:buFontTx/>
              <a:buChar char="-"/>
            </a:pPr>
            <a:r>
              <a:rPr lang="fr-FR" b="0" dirty="0">
                <a:solidFill>
                  <a:srgbClr val="002060"/>
                </a:solidFill>
              </a:rPr>
              <a:t>Bourses individuelles de cours : </a:t>
            </a:r>
            <a:r>
              <a:rPr lang="fr-FR" b="0" u="sng" dirty="0">
                <a:solidFill>
                  <a:srgbClr val="002060"/>
                </a:solidFill>
              </a:rPr>
              <a:t>5140 euros </a:t>
            </a:r>
            <a:r>
              <a:rPr lang="fr-FR" b="0" dirty="0">
                <a:solidFill>
                  <a:srgbClr val="002060"/>
                </a:solidFill>
              </a:rPr>
              <a:t>répartis en fonctions de leurs résultats sur 27 jeunes joueurs du groupe élite de la ligue</a:t>
            </a:r>
          </a:p>
          <a:p>
            <a:pPr>
              <a:buFontTx/>
              <a:buChar char="-"/>
            </a:pPr>
            <a:endParaRPr lang="fr-FR" b="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b="0" dirty="0">
                <a:solidFill>
                  <a:srgbClr val="002060"/>
                </a:solidFill>
              </a:rPr>
              <a:t>-  Défraiements liés aux performances lors des grand prix en fonction  de la catégorie : </a:t>
            </a:r>
            <a:r>
              <a:rPr lang="fr-FR" b="0" u="sng" dirty="0">
                <a:solidFill>
                  <a:srgbClr val="002060"/>
                </a:solidFill>
              </a:rPr>
              <a:t>2242,50 euros</a:t>
            </a:r>
          </a:p>
          <a:p>
            <a:pPr marL="0" indent="0">
              <a:buNone/>
            </a:pPr>
            <a:endParaRPr lang="fr-FR" u="sng" dirty="0">
              <a:solidFill>
                <a:srgbClr val="002060"/>
              </a:solidFill>
            </a:endParaRPr>
          </a:p>
          <a:p>
            <a:r>
              <a:rPr lang="fr-FR" u="sng" dirty="0">
                <a:solidFill>
                  <a:srgbClr val="002060"/>
                </a:solidFill>
              </a:rPr>
              <a:t>AS Clubs </a:t>
            </a:r>
            <a:r>
              <a:rPr lang="fr-FR" u="sng">
                <a:solidFill>
                  <a:srgbClr val="002060"/>
                </a:solidFill>
              </a:rPr>
              <a:t>:</a:t>
            </a:r>
            <a:r>
              <a:rPr lang="fr-FR">
                <a:solidFill>
                  <a:srgbClr val="002060"/>
                </a:solidFill>
              </a:rPr>
              <a:t>  </a:t>
            </a:r>
            <a:r>
              <a:rPr lang="fr-FR">
                <a:solidFill>
                  <a:srgbClr val="FF0000"/>
                </a:solidFill>
              </a:rPr>
              <a:t>11890 </a:t>
            </a:r>
            <a:r>
              <a:rPr lang="fr-FR" dirty="0">
                <a:solidFill>
                  <a:srgbClr val="FF0000"/>
                </a:solidFill>
              </a:rPr>
              <a:t>euros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b="0" dirty="0">
                <a:solidFill>
                  <a:srgbClr val="002060"/>
                </a:solidFill>
              </a:rPr>
              <a:t>Mérite écoles de golf : </a:t>
            </a:r>
            <a:r>
              <a:rPr lang="fr-FR" b="0" u="sng" dirty="0">
                <a:solidFill>
                  <a:srgbClr val="002060"/>
                </a:solidFill>
              </a:rPr>
              <a:t>6300 euros</a:t>
            </a:r>
          </a:p>
          <a:p>
            <a:pPr>
              <a:buFontTx/>
              <a:buChar char="-"/>
            </a:pPr>
            <a:r>
              <a:rPr lang="fr-FR" b="0" dirty="0">
                <a:solidFill>
                  <a:srgbClr val="002060"/>
                </a:solidFill>
              </a:rPr>
              <a:t>Ecoles de golf performances : </a:t>
            </a:r>
            <a:r>
              <a:rPr lang="fr-FR" b="0" u="sng" dirty="0">
                <a:solidFill>
                  <a:srgbClr val="002060"/>
                </a:solidFill>
              </a:rPr>
              <a:t>4200 euros</a:t>
            </a:r>
          </a:p>
          <a:p>
            <a:pPr>
              <a:buFontTx/>
              <a:buChar char="-"/>
            </a:pPr>
            <a:r>
              <a:rPr lang="fr-FR" b="0" dirty="0">
                <a:solidFill>
                  <a:srgbClr val="002060"/>
                </a:solidFill>
              </a:rPr>
              <a:t>Divisions 2016 : </a:t>
            </a:r>
            <a:r>
              <a:rPr lang="fr-FR" b="0" u="sng" dirty="0">
                <a:solidFill>
                  <a:srgbClr val="002060"/>
                </a:solidFill>
              </a:rPr>
              <a:t>1390 euros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u="sng" dirty="0"/>
          </a:p>
          <a:p>
            <a:endParaRPr lang="fr-FR" u="sng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2336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FFGOLF - Ligue de golf des Pays de la Loire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2336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9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             Perspectives 2017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9592" y="1340768"/>
            <a:ext cx="8244408" cy="4752527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dirty="0">
                <a:solidFill>
                  <a:srgbClr val="002060"/>
                </a:solidFill>
              </a:rPr>
              <a:t>Championnats de France des jeunes sur le golf de La Baule.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u="sng" dirty="0">
                <a:solidFill>
                  <a:srgbClr val="002060"/>
                </a:solidFill>
              </a:rPr>
              <a:t>Une seule pré qualification au mérite interrégional </a:t>
            </a:r>
            <a:r>
              <a:rPr lang="fr-FR" dirty="0">
                <a:solidFill>
                  <a:srgbClr val="002060"/>
                </a:solidFill>
              </a:rPr>
              <a:t>(afin que nos jeunes représentants aux qualifications des championnats de France appréhendent mieux la pression d’un grand rendez-vous).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Inter ligues U12 2017 : changement de format avec la réforme territoriale (1 jour de compétition en moins et 2 joueurs supplémentaires dont 1 fille)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CFJ 2017 minime : 50% du champs au mérite amateur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Regroupements individualisés à mettre en place afin d’assurer un suivi régulier de nos meilleurs joueurs dans la continuité de ce que l’enfant travaille avec son pro.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Lancer les jeunes le plus tôt possible dans la compétition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U10 : repérer les jeunes espoirs le plus tôt possible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2018 : MIR sur le golf de Sablé-Solesmes donc PQ idem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2336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FFGOLF - Ligue de golf des Pays de la Loire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2336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3"/>
            <a:ext cx="2016224" cy="13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61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index et moyennes de score nationaux par catégorie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91680" y="1556792"/>
            <a:ext cx="6992416" cy="41764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03" y="1556792"/>
            <a:ext cx="7795577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2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Caractéristiques des meilleurs joueurs (ses)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91680" y="1556792"/>
            <a:ext cx="6992416" cy="41764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sz="2000" dirty="0">
                <a:solidFill>
                  <a:srgbClr val="002060"/>
                </a:solidFill>
              </a:rPr>
              <a:t>Les meilleurs jeunes sont affutés physiquement</a:t>
            </a:r>
          </a:p>
          <a:p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Ils frappent fort</a:t>
            </a:r>
          </a:p>
          <a:p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Petit jeu très performant</a:t>
            </a:r>
          </a:p>
          <a:p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Routines ancrées</a:t>
            </a:r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56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préparation physique chez les jeunes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63688" y="1683597"/>
            <a:ext cx="7776864" cy="417646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>
                <a:solidFill>
                  <a:srgbClr val="002060"/>
                </a:solidFill>
              </a:rPr>
              <a:t>Prévenir des blessures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Développer le corps de l’enfant de façon globale: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                   - habiletés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                   - coordination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Habituer l’enfant à des positions justes pour l’avenir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Améliorer la performance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25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Apprentissage au fil des âges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80" y="1288111"/>
            <a:ext cx="7278292" cy="4095346"/>
          </a:xfr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67080" y="5516157"/>
            <a:ext cx="727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</a:rPr>
              <a:t>5-7                  8-10             11-14                            &gt;15                             ,</a:t>
            </a:r>
          </a:p>
        </p:txBody>
      </p:sp>
    </p:spTree>
    <p:extLst>
      <p:ext uri="{BB962C8B-B14F-4D97-AF65-F5344CB8AC3E}">
        <p14:creationId xmlns:p14="http://schemas.microsoft.com/office/powerpoint/2010/main" val="1985257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 axes possibles de travail avec nos jeunes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55089" y="1653211"/>
            <a:ext cx="7776864" cy="417646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>
                <a:solidFill>
                  <a:srgbClr val="002060"/>
                </a:solidFill>
              </a:rPr>
              <a:t>Diversifier au maximum les activités sportives afin de développer toutes les qualités physiques </a:t>
            </a:r>
            <a:r>
              <a:rPr lang="fr-FR" dirty="0"/>
              <a:t>(</a:t>
            </a:r>
            <a:r>
              <a:rPr lang="fr-FR" dirty="0">
                <a:solidFill>
                  <a:srgbClr val="FF0000"/>
                </a:solidFill>
              </a:rPr>
              <a:t>3 sports en moyenne pour les 100 meilleurs joueurs du monde dans leur enfance</a:t>
            </a:r>
            <a:r>
              <a:rPr lang="fr-FR" dirty="0"/>
              <a:t>).</a:t>
            </a:r>
          </a:p>
          <a:p>
            <a:endParaRPr lang="fr-FR" dirty="0"/>
          </a:p>
          <a:p>
            <a:r>
              <a:rPr lang="fr-FR" dirty="0">
                <a:solidFill>
                  <a:srgbClr val="002060"/>
                </a:solidFill>
              </a:rPr>
              <a:t>Travail en milieu instable (pentes, pieds nus, lentilles…)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Circuits training, gainage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Frappes en mouvement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24" y="3672991"/>
            <a:ext cx="3824619" cy="25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Carnet du jeune golfeur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Guide pédagogique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Toilettage des drapeaux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Evolution ASBC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Départs avancés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Actualités fédérales jeunes 2017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1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78679"/>
            <a:ext cx="7885844" cy="738533"/>
          </a:xfrm>
        </p:spPr>
        <p:txBody>
          <a:bodyPr>
            <a:normAutofit/>
          </a:bodyPr>
          <a:lstStyle/>
          <a:p>
            <a:r>
              <a:rPr lang="fr-FR" dirty="0"/>
              <a:t>ASBC 2017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945280" y="6344516"/>
            <a:ext cx="8018091" cy="246542"/>
            <a:chOff x="1073451" y="6928736"/>
            <a:chExt cx="9105266" cy="279970"/>
          </a:xfrm>
        </p:grpSpPr>
        <p:sp>
          <p:nvSpPr>
            <p:cNvPr id="13" name="ZoneTexte 12"/>
            <p:cNvSpPr txBox="1"/>
            <p:nvPr/>
          </p:nvSpPr>
          <p:spPr>
            <a:xfrm>
              <a:off x="1073451" y="6928736"/>
              <a:ext cx="3293745" cy="279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5221"/>
              <a:r>
                <a:rPr lang="fr-FR" sz="1002" dirty="0">
                  <a:solidFill>
                    <a:prstClr val="white"/>
                  </a:solidFill>
                  <a:latin typeface="Kozuka Gothic Pro L" panose="020B0200000000000000" pitchFamily="34" charset="-128"/>
                  <a:ea typeface="Kozuka Gothic Pro L" panose="020B0200000000000000" pitchFamily="34" charset="-128"/>
                  <a:cs typeface="Arial" panose="020B0604020202020204" pitchFamily="34" charset="0"/>
                </a:rPr>
                <a:t>Projet de refonte de la formation des  ASBC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541056" y="6928736"/>
              <a:ext cx="1637661" cy="279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05221"/>
              <a:r>
                <a:rPr lang="fr-FR" sz="1002" dirty="0">
                  <a:solidFill>
                    <a:prstClr val="white"/>
                  </a:solidFill>
                  <a:latin typeface="Kozuka Gothic Pro L" panose="020B0200000000000000" pitchFamily="34" charset="-128"/>
                  <a:ea typeface="Kozuka Gothic Pro L" panose="020B0200000000000000" pitchFamily="34" charset="-128"/>
                  <a:cs typeface="Arial" panose="020B0604020202020204" pitchFamily="34" charset="0"/>
                </a:rPr>
                <a:t>- 3 - </a:t>
              </a:r>
            </a:p>
          </p:txBody>
        </p:sp>
      </p:grpSp>
      <p:sp>
        <p:nvSpPr>
          <p:cNvPr id="21" name="Hexagone 20"/>
          <p:cNvSpPr/>
          <p:nvPr/>
        </p:nvSpPr>
        <p:spPr>
          <a:xfrm>
            <a:off x="5462306" y="3056781"/>
            <a:ext cx="1236361" cy="1077854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5221"/>
            <a:endParaRPr lang="fr-FR" sz="1585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805221"/>
            <a:r>
              <a:rPr lang="fr-FR" sz="1585" dirty="0">
                <a:solidFill>
                  <a:prstClr val="white"/>
                </a:solidFill>
                <a:latin typeface="Calibri" panose="020F0502020204030204"/>
              </a:rPr>
              <a:t>M2</a:t>
            </a:r>
          </a:p>
          <a:p>
            <a:pPr algn="ctr" defTabSz="805221"/>
            <a:endParaRPr lang="fr-FR" sz="1057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805221"/>
            <a:r>
              <a:rPr lang="fr-FR" sz="969" dirty="0">
                <a:solidFill>
                  <a:prstClr val="white"/>
                </a:solidFill>
                <a:latin typeface="Calibri" panose="020F0502020204030204"/>
              </a:rPr>
              <a:t>Outils d’évaluation (drapeaux,</a:t>
            </a:r>
          </a:p>
          <a:p>
            <a:pPr algn="ctr" defTabSz="805221"/>
            <a:r>
              <a:rPr lang="fr-FR" sz="969" dirty="0">
                <a:solidFill>
                  <a:prstClr val="white"/>
                </a:solidFill>
                <a:latin typeface="Calibri" panose="020F0502020204030204"/>
              </a:rPr>
              <a:t>open)</a:t>
            </a:r>
          </a:p>
          <a:p>
            <a:pPr algn="ctr" defTabSz="805221"/>
            <a:endParaRPr lang="fr-FR" sz="158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Hexagone 21"/>
          <p:cNvSpPr/>
          <p:nvPr/>
        </p:nvSpPr>
        <p:spPr>
          <a:xfrm>
            <a:off x="7170938" y="3056781"/>
            <a:ext cx="1236361" cy="1077854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5221"/>
            <a:r>
              <a:rPr lang="fr-FR" sz="1585" dirty="0">
                <a:solidFill>
                  <a:prstClr val="white"/>
                </a:solidFill>
                <a:latin typeface="Calibri" panose="020F0502020204030204"/>
              </a:rPr>
              <a:t>M4</a:t>
            </a:r>
          </a:p>
          <a:p>
            <a:pPr algn="ctr" defTabSz="805221"/>
            <a:r>
              <a:rPr lang="fr-FR" sz="969" dirty="0">
                <a:solidFill>
                  <a:prstClr val="white"/>
                </a:solidFill>
                <a:latin typeface="Calibri" panose="020F0502020204030204"/>
              </a:rPr>
              <a:t>Animation par le jeu</a:t>
            </a:r>
          </a:p>
        </p:txBody>
      </p:sp>
      <p:sp>
        <p:nvSpPr>
          <p:cNvPr id="23" name="Hexagone 22"/>
          <p:cNvSpPr/>
          <p:nvPr/>
        </p:nvSpPr>
        <p:spPr>
          <a:xfrm>
            <a:off x="3179050" y="1487499"/>
            <a:ext cx="1236361" cy="107785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5221"/>
            <a:r>
              <a:rPr lang="fr-FR" sz="1585" dirty="0">
                <a:solidFill>
                  <a:prstClr val="white"/>
                </a:solidFill>
                <a:latin typeface="Calibri" panose="020F0502020204030204"/>
              </a:rPr>
              <a:t>M1</a:t>
            </a:r>
          </a:p>
          <a:p>
            <a:pPr algn="ctr" defTabSz="805221"/>
            <a:endParaRPr lang="fr-FR" sz="969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805221"/>
            <a:r>
              <a:rPr lang="fr-FR" sz="969" dirty="0">
                <a:solidFill>
                  <a:prstClr val="white"/>
                </a:solidFill>
                <a:latin typeface="Calibri" panose="020F0502020204030204"/>
              </a:rPr>
              <a:t>Organisation de la pratique jeunes</a:t>
            </a:r>
          </a:p>
        </p:txBody>
      </p:sp>
      <p:sp>
        <p:nvSpPr>
          <p:cNvPr id="24" name="Hexagone 23"/>
          <p:cNvSpPr/>
          <p:nvPr/>
        </p:nvSpPr>
        <p:spPr>
          <a:xfrm>
            <a:off x="4479322" y="1487499"/>
            <a:ext cx="1408194" cy="1077854"/>
          </a:xfrm>
          <a:prstGeom prst="hexagon">
            <a:avLst/>
          </a:prstGeom>
          <a:effectLst>
            <a:glow rad="228600">
              <a:srgbClr val="FF0000">
                <a:alpha val="7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5221"/>
            <a:r>
              <a:rPr lang="fr-FR" sz="1585" dirty="0">
                <a:solidFill>
                  <a:prstClr val="white"/>
                </a:solidFill>
                <a:latin typeface="Calibri" panose="020F0502020204030204"/>
              </a:rPr>
              <a:t>M3</a:t>
            </a:r>
          </a:p>
          <a:p>
            <a:pPr algn="ctr" defTabSz="805221"/>
            <a:endParaRPr lang="fr-FR" sz="1585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805221"/>
            <a:r>
              <a:rPr lang="fr-FR" sz="1000" dirty="0">
                <a:solidFill>
                  <a:prstClr val="white"/>
                </a:solidFill>
                <a:latin typeface="Calibri" panose="020F0502020204030204"/>
              </a:rPr>
              <a:t>responsabilités et règlementation</a:t>
            </a:r>
          </a:p>
          <a:p>
            <a:pPr algn="ctr" defTabSz="805221"/>
            <a:endParaRPr lang="fr-FR" sz="70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Hexagone 26"/>
          <p:cNvSpPr/>
          <p:nvPr/>
        </p:nvSpPr>
        <p:spPr>
          <a:xfrm>
            <a:off x="1045740" y="3056782"/>
            <a:ext cx="2366859" cy="1954953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5221"/>
            <a:r>
              <a:rPr lang="fr-FR" sz="1585" dirty="0">
                <a:solidFill>
                  <a:prstClr val="white"/>
                </a:solidFill>
                <a:latin typeface="Calibri" panose="020F0502020204030204"/>
              </a:rPr>
              <a:t>M5</a:t>
            </a:r>
          </a:p>
          <a:p>
            <a:pPr algn="ctr" defTabSz="805221"/>
            <a:endParaRPr lang="fr-FR" sz="1585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805221"/>
            <a:r>
              <a:rPr lang="fr-FR" sz="1057" dirty="0">
                <a:solidFill>
                  <a:prstClr val="white"/>
                </a:solidFill>
                <a:latin typeface="Calibri" panose="020F0502020204030204"/>
              </a:rPr>
              <a:t>Administration sportive de l’EDG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576432" y="2700559"/>
            <a:ext cx="1610439" cy="28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221"/>
            <a:r>
              <a:rPr lang="fr-FR" sz="1233" i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1 journée ?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275803" y="5290649"/>
            <a:ext cx="1746387" cy="28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221"/>
            <a:r>
              <a:rPr lang="fr-FR" sz="1233" i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1 journée ?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887518" y="4300830"/>
            <a:ext cx="2112395" cy="28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221"/>
            <a:r>
              <a:rPr lang="fr-FR" sz="1233" i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1 journée ?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887518" y="2731548"/>
            <a:ext cx="2112395" cy="33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221"/>
            <a:r>
              <a:rPr lang="fr-FR" sz="1585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Animation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610439" y="2731548"/>
            <a:ext cx="1456317" cy="33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5221"/>
            <a:r>
              <a:rPr lang="fr-FR" sz="1585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Administration</a:t>
            </a:r>
          </a:p>
        </p:txBody>
      </p:sp>
      <p:cxnSp>
        <p:nvCxnSpPr>
          <p:cNvPr id="37" name="Connecteur droit avec flèche 36"/>
          <p:cNvCxnSpPr>
            <a:cxnSpLocks/>
            <a:endCxn id="34" idx="0"/>
          </p:cNvCxnSpPr>
          <p:nvPr/>
        </p:nvCxnSpPr>
        <p:spPr>
          <a:xfrm flipH="1">
            <a:off x="2338598" y="2041743"/>
            <a:ext cx="754538" cy="689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5887517" y="2052869"/>
            <a:ext cx="1056198" cy="679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lus 40"/>
          <p:cNvSpPr/>
          <p:nvPr/>
        </p:nvSpPr>
        <p:spPr>
          <a:xfrm>
            <a:off x="6776295" y="3468777"/>
            <a:ext cx="317016" cy="31701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5221"/>
            <a:endParaRPr lang="fr-FR" sz="1585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240113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Rôle de l’ETR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87624" y="1556793"/>
            <a:ext cx="7776864" cy="4176463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Mettre en œuvre une filière sportive cohérente et efficace du département à la région.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Détecter les meilleurs jeunes joueurs pour pouvoir les accompagner dans leur progression.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Proposer des entraînements aux meilleurs y compris pendant la phase hivernale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Préparer les jeunes aux compétitions régionales et nationales (GP, GP jeunes, Qualifications CFJ…)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Encadrer les jeunes lors de compétitions de référence.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Aider au développement des écoles de golf (avec notamment l’obtention des labels, chartes écoles de golf de ligue, et écoles de golf performance).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51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7" descr="Résultat de recherche d'images pour &quot;logo golf de massane&quot;"/>
          <p:cNvSpPr>
            <a:spLocks noChangeAspect="1" noChangeArrowheads="1"/>
          </p:cNvSpPr>
          <p:nvPr/>
        </p:nvSpPr>
        <p:spPr bwMode="auto">
          <a:xfrm>
            <a:off x="0" y="-182563"/>
            <a:ext cx="6667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308501" y="3429000"/>
            <a:ext cx="9105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fr-FR" sz="5400" b="1" dirty="0"/>
              <a:t>Les nouveaux </a:t>
            </a:r>
            <a:r>
              <a:rPr lang="fr-FR" sz="5400" b="1" cap="all" dirty="0"/>
              <a:t>r</a:t>
            </a:r>
            <a:r>
              <a:rPr lang="fr-FR" sz="5400" b="1" cap="all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fr-FR" sz="5400" b="1" cap="all" dirty="0">
                <a:solidFill>
                  <a:srgbClr val="FFFF00"/>
                </a:solidFill>
              </a:rPr>
              <a:t>p</a:t>
            </a:r>
            <a:r>
              <a:rPr lang="fr-FR" sz="5400" b="1" cap="all" dirty="0">
                <a:solidFill>
                  <a:srgbClr val="0070C0"/>
                </a:solidFill>
              </a:rPr>
              <a:t>è</a:t>
            </a:r>
            <a:r>
              <a:rPr lang="fr-FR" sz="5400" b="1" cap="all" dirty="0">
                <a:solidFill>
                  <a:srgbClr val="FF0000"/>
                </a:solidFill>
              </a:rPr>
              <a:t>r</a:t>
            </a:r>
            <a:r>
              <a:rPr lang="fr-FR" sz="5400" b="1" cap="all" dirty="0">
                <a:solidFill>
                  <a:srgbClr val="F04ECD"/>
                </a:solidFill>
              </a:rPr>
              <a:t>e</a:t>
            </a:r>
            <a:r>
              <a:rPr lang="fr-FR" sz="5400" b="1" cap="all" dirty="0">
                <a:solidFill>
                  <a:srgbClr val="E88018"/>
                </a:solidFill>
              </a:rPr>
              <a:t>s</a:t>
            </a:r>
            <a:endParaRPr lang="fr-FR" altLang="fr-FR" sz="5400" b="1" cap="all" dirty="0">
              <a:solidFill>
                <a:srgbClr val="E88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ZoneTexte 3"/>
          <p:cNvSpPr txBox="1">
            <a:spLocks noChangeArrowheads="1"/>
          </p:cNvSpPr>
          <p:nvPr/>
        </p:nvSpPr>
        <p:spPr bwMode="auto">
          <a:xfrm>
            <a:off x="1912938" y="630238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fr-FR" altLang="fr-FR" sz="3600" b="1">
                <a:latin typeface="Arial Black" pitchFamily="34" charset="0"/>
              </a:rPr>
              <a:t>AXE DE </a:t>
            </a:r>
            <a:r>
              <a:rPr lang="fr-FR" altLang="fr-FR" sz="3600" b="1">
                <a:solidFill>
                  <a:srgbClr val="C00000"/>
                </a:solidFill>
                <a:latin typeface="Arial Black" pitchFamily="34" charset="0"/>
              </a:rPr>
              <a:t>DEVELOPPEMENT</a:t>
            </a:r>
            <a:endParaRPr lang="fr-FR" altLang="fr-FR" sz="3600" b="1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0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1" descr="C:\Users\rpaire\Desktop\Mes Dossiers\trou5-420x30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" y="1311530"/>
            <a:ext cx="6165851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6499322" y="1501363"/>
            <a:ext cx="2527300" cy="11509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3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  <a:t>DEBUTANTS</a:t>
            </a:r>
            <a:br>
              <a:rPr lang="fr-FR" sz="26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</a:br>
            <a:r>
              <a:rPr lang="fr-FR" sz="2000" b="1" kern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  <a:t>Pass</a:t>
            </a:r>
            <a:r>
              <a:rPr lang="fr-FR" sz="2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  <a:t> Carte Verte</a:t>
            </a:r>
            <a:br>
              <a:rPr lang="fr-FR" sz="26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</a:br>
            <a:r>
              <a:rPr lang="fr-FR" sz="2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  <a:t>Parcours Drapeaux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94038" y="5050298"/>
            <a:ext cx="2659063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kern="0" dirty="0">
                <a:solidFill>
                  <a:srgbClr val="C00000"/>
                </a:solidFill>
                <a:latin typeface="Calibri"/>
              </a:rPr>
              <a:t>COMPETITIONS</a:t>
            </a:r>
            <a:endParaRPr lang="fr-FR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75984" y="3100188"/>
            <a:ext cx="1746250" cy="101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JOUEURS </a:t>
            </a:r>
            <a:br>
              <a:rPr lang="fr-FR" sz="3000" b="1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000" b="1" kern="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LOISIR</a:t>
            </a:r>
            <a:r>
              <a:rPr lang="fr-FR" sz="3000" b="1" kern="0" dirty="0">
                <a:solidFill>
                  <a:srgbClr val="00B050"/>
                </a:solidFill>
                <a:latin typeface="Calibri"/>
              </a:rPr>
              <a:t> </a:t>
            </a:r>
            <a:endParaRPr lang="fr-FR" sz="20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1723549" y="2862045"/>
            <a:ext cx="271463" cy="269875"/>
          </a:xfrm>
          <a:prstGeom prst="ellipse">
            <a:avLst/>
          </a:prstGeom>
          <a:solidFill>
            <a:srgbClr val="E666C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2812798" y="2989194"/>
            <a:ext cx="271462" cy="269875"/>
          </a:xfrm>
          <a:prstGeom prst="ellipse">
            <a:avLst/>
          </a:prstGeom>
          <a:solidFill>
            <a:srgbClr val="FF99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256" name="ZoneTexte 19"/>
          <p:cNvSpPr txBox="1">
            <a:spLocks noChangeArrowheads="1"/>
          </p:cNvSpPr>
          <p:nvPr/>
        </p:nvSpPr>
        <p:spPr bwMode="auto">
          <a:xfrm>
            <a:off x="2475628" y="2629155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>
                <a:solidFill>
                  <a:srgbClr val="FFFF00"/>
                </a:solidFill>
                <a:latin typeface="Calibri" panose="020F0502020204030204" pitchFamily="34" charset="0"/>
              </a:rPr>
              <a:t>2 700 m</a:t>
            </a:r>
          </a:p>
        </p:txBody>
      </p:sp>
      <p:sp>
        <p:nvSpPr>
          <p:cNvPr id="10257" name="ZoneTexte 20"/>
          <p:cNvSpPr txBox="1">
            <a:spLocks noChangeArrowheads="1"/>
          </p:cNvSpPr>
          <p:nvPr/>
        </p:nvSpPr>
        <p:spPr bwMode="auto">
          <a:xfrm>
            <a:off x="1432640" y="2525967"/>
            <a:ext cx="998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>
                <a:solidFill>
                  <a:srgbClr val="F0A6DD"/>
                </a:solidFill>
                <a:latin typeface="Calibri" panose="020F0502020204030204" pitchFamily="34" charset="0"/>
              </a:rPr>
              <a:t>4 200 m </a:t>
            </a:r>
          </a:p>
        </p:txBody>
      </p:sp>
      <p:sp>
        <p:nvSpPr>
          <p:cNvPr id="10258" name="Flèche droite 3"/>
          <p:cNvSpPr>
            <a:spLocks noChangeArrowheads="1"/>
          </p:cNvSpPr>
          <p:nvPr/>
        </p:nvSpPr>
        <p:spPr bwMode="auto">
          <a:xfrm rot="13375227">
            <a:off x="5490957" y="4354561"/>
            <a:ext cx="1106487" cy="917575"/>
          </a:xfrm>
          <a:prstGeom prst="rightArrow">
            <a:avLst>
              <a:gd name="adj1" fmla="val 50000"/>
              <a:gd name="adj2" fmla="val 4996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3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259" name="Flèche droite 44"/>
          <p:cNvSpPr>
            <a:spLocks noChangeArrowheads="1"/>
          </p:cNvSpPr>
          <p:nvPr/>
        </p:nvSpPr>
        <p:spPr bwMode="auto">
          <a:xfrm rot="8192622">
            <a:off x="5679585" y="1968676"/>
            <a:ext cx="1100137" cy="917575"/>
          </a:xfrm>
          <a:prstGeom prst="rightArrow">
            <a:avLst>
              <a:gd name="adj1" fmla="val 50000"/>
              <a:gd name="adj2" fmla="val 4996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anchor="b"/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3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260" name="Flèche droite 45"/>
          <p:cNvSpPr>
            <a:spLocks noChangeArrowheads="1"/>
          </p:cNvSpPr>
          <p:nvPr/>
        </p:nvSpPr>
        <p:spPr bwMode="auto">
          <a:xfrm rot="10800000">
            <a:off x="6029119" y="3173673"/>
            <a:ext cx="968375" cy="917575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3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784499" y="5149"/>
            <a:ext cx="8365418" cy="5869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lvl="1"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nouveaux repères de départs</a:t>
            </a:r>
          </a:p>
        </p:txBody>
      </p:sp>
      <p:sp>
        <p:nvSpPr>
          <p:cNvPr id="11286" name="Ellipse 34"/>
          <p:cNvSpPr>
            <a:spLocks noChangeArrowheads="1"/>
          </p:cNvSpPr>
          <p:nvPr/>
        </p:nvSpPr>
        <p:spPr bwMode="auto">
          <a:xfrm>
            <a:off x="479425" y="5033963"/>
            <a:ext cx="195263" cy="2032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fr-FR" altLang="fr-FR" sz="36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287" name="Ellipse 35"/>
          <p:cNvSpPr>
            <a:spLocks noChangeArrowheads="1"/>
          </p:cNvSpPr>
          <p:nvPr/>
        </p:nvSpPr>
        <p:spPr bwMode="auto">
          <a:xfrm>
            <a:off x="481013" y="5294313"/>
            <a:ext cx="195262" cy="201612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fr-FR" altLang="fr-FR" sz="36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288" name="Ellipse 37"/>
          <p:cNvSpPr>
            <a:spLocks noChangeArrowheads="1"/>
          </p:cNvSpPr>
          <p:nvPr/>
        </p:nvSpPr>
        <p:spPr bwMode="auto">
          <a:xfrm>
            <a:off x="484188" y="5559425"/>
            <a:ext cx="195262" cy="1952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fr-FR" altLang="fr-FR" sz="36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289" name="Ellipse 40"/>
          <p:cNvSpPr>
            <a:spLocks noChangeArrowheads="1"/>
          </p:cNvSpPr>
          <p:nvPr/>
        </p:nvSpPr>
        <p:spPr bwMode="auto">
          <a:xfrm>
            <a:off x="488950" y="5815013"/>
            <a:ext cx="195263" cy="20320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fr-FR" altLang="fr-FR" sz="36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481013" y="6078538"/>
            <a:ext cx="195262" cy="203200"/>
          </a:xfrm>
          <a:prstGeom prst="ellipse">
            <a:avLst/>
          </a:prstGeom>
          <a:solidFill>
            <a:srgbClr val="E666C4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1291" name="Ellipse 42"/>
          <p:cNvSpPr>
            <a:spLocks noChangeArrowheads="1"/>
          </p:cNvSpPr>
          <p:nvPr/>
        </p:nvSpPr>
        <p:spPr bwMode="auto">
          <a:xfrm>
            <a:off x="484188" y="6324600"/>
            <a:ext cx="195262" cy="201613"/>
          </a:xfrm>
          <a:prstGeom prst="ellipse">
            <a:avLst/>
          </a:prstGeom>
          <a:solidFill>
            <a:srgbClr val="FF99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fr-FR" altLang="fr-FR" sz="36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80" name="ZoneTexte 43"/>
          <p:cNvSpPr txBox="1">
            <a:spLocks noChangeArrowheads="1"/>
          </p:cNvSpPr>
          <p:nvPr/>
        </p:nvSpPr>
        <p:spPr bwMode="auto">
          <a:xfrm>
            <a:off x="1907704" y="4869160"/>
            <a:ext cx="4486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fr-FR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Longueur de mise en jeu : &gt; de 200 mètres</a:t>
            </a:r>
            <a:br>
              <a:rPr lang="fr-FR" altLang="fr-FR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altLang="fr-FR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Longueur de mise en jeu : De 180 à 200 mètres</a:t>
            </a: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fr-FR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Longueur de mise en jeu : De 160 à 180 mètres</a:t>
            </a: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fr-FR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Longueur de mise en jeu : De 140 à 160 mètres</a:t>
            </a: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fr-FR" b="0" dirty="0">
                <a:solidFill>
                  <a:srgbClr val="CC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Longueur de mise en jeu : De 120 à 140 mètres</a:t>
            </a: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fr-FR" b="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Longueur de mise en jeu : &lt; 120 mètres</a:t>
            </a:r>
          </a:p>
        </p:txBody>
      </p:sp>
      <p:pic>
        <p:nvPicPr>
          <p:cNvPr id="10281" name="Picture 4" descr="coq_ffgo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2" y="30336"/>
            <a:ext cx="545945" cy="54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3740" y="4154785"/>
            <a:ext cx="1887538" cy="714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84" name="Picture 32" descr="C:\Users\rpaire\Desktop\Mes Dossiers\trou5-420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2" t="30540" r="42149" b="52484"/>
          <a:stretch>
            <a:fillRect/>
          </a:stretch>
        </p:blipFill>
        <p:spPr bwMode="auto">
          <a:xfrm>
            <a:off x="376953" y="2275142"/>
            <a:ext cx="2174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32" descr="C:\Users\rpaire\Desktop\Mes Dossiers\trou5-420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2" t="30540" r="42149" b="52484"/>
          <a:stretch>
            <a:fillRect/>
          </a:stretch>
        </p:blipFill>
        <p:spPr bwMode="auto">
          <a:xfrm>
            <a:off x="476965" y="2562480"/>
            <a:ext cx="500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32" descr="C:\Users\rpaire\Desktop\Mes Dossiers\trou5-420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2" t="30540" r="42149" b="52484"/>
          <a:stretch>
            <a:fillRect/>
          </a:stretch>
        </p:blipFill>
        <p:spPr bwMode="auto">
          <a:xfrm>
            <a:off x="259478" y="2483105"/>
            <a:ext cx="217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Ellipse 34"/>
          <p:cNvSpPr/>
          <p:nvPr/>
        </p:nvSpPr>
        <p:spPr>
          <a:xfrm>
            <a:off x="259309" y="2638280"/>
            <a:ext cx="271463" cy="271463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69276" y="2282013"/>
            <a:ext cx="271462" cy="269875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703904" y="2854256"/>
            <a:ext cx="271463" cy="26987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881601" y="2527047"/>
            <a:ext cx="271463" cy="269875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1763688" y="1511311"/>
            <a:ext cx="1153756" cy="537429"/>
          </a:xfrm>
          <a:prstGeom prst="wedgeRoundRectCallout">
            <a:avLst>
              <a:gd name="adj1" fmla="val -41967"/>
              <a:gd name="adj2" fmla="val 132019"/>
              <a:gd name="adj3" fmla="val 16667"/>
            </a:avLst>
          </a:prstGeom>
          <a:solidFill>
            <a:srgbClr val="F0A6DD"/>
          </a:solidFill>
          <a:ln w="9525" cap="flat" cmpd="sng" algn="ctr">
            <a:solidFill>
              <a:srgbClr val="F0A6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ＭＳ Ｐゴシック" pitchFamily="1" charset="-128"/>
              </a:rPr>
              <a:t>Nouveau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057842" y="1523419"/>
            <a:ext cx="1153756" cy="537429"/>
          </a:xfrm>
          <a:prstGeom prst="wedgeRoundRectCallout">
            <a:avLst>
              <a:gd name="adj1" fmla="val -54481"/>
              <a:gd name="adj2" fmla="val 152914"/>
              <a:gd name="adj3" fmla="val 16667"/>
            </a:avLst>
          </a:prstGeom>
          <a:solidFill>
            <a:srgbClr val="FF9966"/>
          </a:solidFill>
          <a:ln w="9525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ＭＳ Ｐゴシック" pitchFamily="1" charset="-128"/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3752418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oneTexte 22"/>
          <p:cNvSpPr txBox="1">
            <a:spLocks noChangeArrowheads="1"/>
          </p:cNvSpPr>
          <p:nvPr/>
        </p:nvSpPr>
        <p:spPr bwMode="auto">
          <a:xfrm>
            <a:off x="529836" y="2505704"/>
            <a:ext cx="986221" cy="5021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>
                <a:solidFill>
                  <a:srgbClr val="FFFFFF"/>
                </a:solidFill>
                <a:latin typeface="Calibri" panose="020F0502020204030204" pitchFamily="34" charset="0"/>
              </a:rPr>
              <a:t>4 950 à 5 250 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00714" y="1268760"/>
            <a:ext cx="5570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u="sng" dirty="0">
                <a:solidFill>
                  <a:srgbClr val="CC3399"/>
                </a:solidFill>
                <a:latin typeface="Calibri" panose="020F0502020204030204" pitchFamily="34" charset="0"/>
              </a:rPr>
              <a:t>Repère fixe n°6 - Couleur Violet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dirty="0">
                <a:solidFill>
                  <a:srgbClr val="003464"/>
                </a:solidFill>
                <a:latin typeface="Calibri" panose="020F0502020204030204" pitchFamily="34" charset="0"/>
              </a:rPr>
              <a:t>Parcours </a:t>
            </a:r>
            <a:r>
              <a:rPr lang="fr-FR" b="1" dirty="0">
                <a:solidFill>
                  <a:srgbClr val="003464"/>
                </a:solidFill>
                <a:latin typeface="Calibri" panose="020F0502020204030204" pitchFamily="34" charset="0"/>
              </a:rPr>
              <a:t>+/- 4200 mètres</a:t>
            </a:r>
            <a:r>
              <a:rPr lang="fr-FR" dirty="0">
                <a:solidFill>
                  <a:srgbClr val="003464"/>
                </a:solidFill>
                <a:latin typeface="Calibri" panose="020F0502020204030204" pitchFamily="34" charset="0"/>
              </a:rPr>
              <a:t>. (base 18 trous)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dirty="0">
                <a:solidFill>
                  <a:srgbClr val="003464"/>
                </a:solidFill>
                <a:latin typeface="Calibri" panose="020F0502020204030204" pitchFamily="34" charset="0"/>
              </a:rPr>
              <a:t>Gestion </a:t>
            </a:r>
            <a:r>
              <a:rPr lang="fr-FR" b="1" dirty="0">
                <a:solidFill>
                  <a:srgbClr val="003464"/>
                </a:solidFill>
                <a:latin typeface="Calibri" panose="020F0502020204030204" pitchFamily="34" charset="0"/>
              </a:rPr>
              <a:t>d’index de 0 à 54 </a:t>
            </a:r>
            <a:r>
              <a:rPr lang="fr-FR" dirty="0">
                <a:solidFill>
                  <a:srgbClr val="003464"/>
                </a:solidFill>
                <a:latin typeface="Calibri" panose="020F0502020204030204" pitchFamily="34" charset="0"/>
              </a:rPr>
              <a:t>pour toutes les catégories d’âges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dirty="0">
                <a:solidFill>
                  <a:srgbClr val="003464"/>
                </a:solidFill>
                <a:latin typeface="Calibri" panose="020F0502020204030204" pitchFamily="34" charset="0"/>
              </a:rPr>
              <a:t>Longueur de mise en jeu : de </a:t>
            </a:r>
            <a:r>
              <a:rPr lang="fr-FR" b="1" dirty="0">
                <a:solidFill>
                  <a:srgbClr val="003464"/>
                </a:solidFill>
                <a:latin typeface="Calibri" panose="020F0502020204030204" pitchFamily="34" charset="0"/>
              </a:rPr>
              <a:t>120 à 140 mètres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3563888" y="1383929"/>
            <a:ext cx="251861" cy="262099"/>
          </a:xfrm>
          <a:prstGeom prst="ellipse">
            <a:avLst/>
          </a:prstGeom>
          <a:solidFill>
            <a:srgbClr val="E666C4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84499" y="5149"/>
            <a:ext cx="8365418" cy="5869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lvl="1"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Repère fixe 6 </a:t>
            </a:r>
            <a:r>
              <a:rPr lang="fr-FR" sz="3200" b="1" kern="0" dirty="0">
                <a:solidFill>
                  <a:srgbClr val="F0A6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Violet </a:t>
            </a:r>
            <a:r>
              <a:rPr lang="fr-FR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Particularités</a:t>
            </a:r>
          </a:p>
        </p:txBody>
      </p:sp>
      <p:pic>
        <p:nvPicPr>
          <p:cNvPr id="14" name="Picture 4" descr="coq_ffgol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2" y="30336"/>
            <a:ext cx="545945" cy="54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3"/>
          <p:cNvGrpSpPr/>
          <p:nvPr/>
        </p:nvGrpSpPr>
        <p:grpSpPr>
          <a:xfrm>
            <a:off x="100299" y="677840"/>
            <a:ext cx="3341095" cy="2535136"/>
            <a:chOff x="540805" y="1003000"/>
            <a:chExt cx="3341095" cy="2535136"/>
          </a:xfrm>
        </p:grpSpPr>
        <p:grpSp>
          <p:nvGrpSpPr>
            <p:cNvPr id="4" name="Groupe 1"/>
            <p:cNvGrpSpPr/>
            <p:nvPr/>
          </p:nvGrpSpPr>
          <p:grpSpPr>
            <a:xfrm>
              <a:off x="540805" y="1003000"/>
              <a:ext cx="3341095" cy="2535136"/>
              <a:chOff x="37227" y="838158"/>
              <a:chExt cx="6165851" cy="5197793"/>
            </a:xfrm>
          </p:grpSpPr>
          <p:pic>
            <p:nvPicPr>
              <p:cNvPr id="12" name="Picture 31" descr="C:\Users\rpaire\Desktop\Mes Dossiers\trou5-420x30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27" y="1630639"/>
                <a:ext cx="6165851" cy="4405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lipse 12"/>
              <p:cNvSpPr/>
              <p:nvPr/>
            </p:nvSpPr>
            <p:spPr>
              <a:xfrm>
                <a:off x="1524260" y="2983338"/>
                <a:ext cx="397451" cy="395126"/>
              </a:xfrm>
              <a:prstGeom prst="ellipse">
                <a:avLst/>
              </a:prstGeom>
              <a:solidFill>
                <a:srgbClr val="E666C4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ZoneTexte 20"/>
              <p:cNvSpPr txBox="1">
                <a:spLocks noChangeArrowheads="1"/>
              </p:cNvSpPr>
              <p:nvPr/>
            </p:nvSpPr>
            <p:spPr bwMode="auto">
              <a:xfrm>
                <a:off x="781956" y="838158"/>
                <a:ext cx="1900632" cy="1325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30000"/>
                  </a:lnSpc>
                  <a:spcAft>
                    <a:spcPct val="50000"/>
                  </a:spcAft>
                  <a:buChar char="•"/>
                  <a:tabLst>
                    <a:tab pos="625475" algn="l"/>
                  </a:tabLst>
                  <a:defRPr sz="1400" b="1">
                    <a:solidFill>
                      <a:srgbClr val="003464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130000"/>
                  </a:lnSpc>
                  <a:spcAft>
                    <a:spcPct val="50000"/>
                  </a:spcAft>
                  <a:buFont typeface="Helvetica" panose="020B0604020202020204" pitchFamily="34" charset="0"/>
                  <a:buChar char="–"/>
                  <a:tabLst>
                    <a:tab pos="625475" algn="l"/>
                  </a:tabLst>
                  <a:defRPr sz="1400">
                    <a:solidFill>
                      <a:srgbClr val="003464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130000"/>
                  </a:lnSpc>
                  <a:spcAft>
                    <a:spcPct val="50000"/>
                  </a:spcAft>
                  <a:buFont typeface="Helvetica" panose="020B0604020202020204" pitchFamily="34" charset="0"/>
                  <a:buChar char="»"/>
                  <a:tabLst>
                    <a:tab pos="625475" algn="l"/>
                  </a:tabLst>
                  <a:defRPr sz="1200">
                    <a:solidFill>
                      <a:srgbClr val="003464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1800" dirty="0">
                    <a:solidFill>
                      <a:srgbClr val="F0A6DD"/>
                    </a:solidFill>
                    <a:latin typeface="Calibri" panose="020F0502020204030204" pitchFamily="34" charset="0"/>
                  </a:rPr>
                  <a:t>Repère 6</a:t>
                </a:r>
                <a:br>
                  <a:rPr lang="fr-FR" altLang="fr-FR" sz="1800" dirty="0">
                    <a:solidFill>
                      <a:srgbClr val="F0A6DD"/>
                    </a:solidFill>
                    <a:latin typeface="Calibri" panose="020F0502020204030204" pitchFamily="34" charset="0"/>
                  </a:rPr>
                </a:br>
                <a:r>
                  <a:rPr lang="fr-FR" altLang="fr-FR" sz="1800" dirty="0">
                    <a:solidFill>
                      <a:srgbClr val="F0A6DD"/>
                    </a:solidFill>
                    <a:latin typeface="Calibri" panose="020F0502020204030204" pitchFamily="34" charset="0"/>
                  </a:rPr>
                  <a:t>4 200 m 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541660" y="2674040"/>
              <a:ext cx="1316782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5" name="Flèche vers le bas 4"/>
          <p:cNvSpPr/>
          <p:nvPr/>
        </p:nvSpPr>
        <p:spPr bwMode="auto">
          <a:xfrm>
            <a:off x="909753" y="1335329"/>
            <a:ext cx="203234" cy="221463"/>
          </a:xfrm>
          <a:prstGeom prst="downArrow">
            <a:avLst/>
          </a:prstGeom>
          <a:solidFill>
            <a:srgbClr val="F0A6DD"/>
          </a:solidFill>
          <a:ln w="9525" cap="flat" cmpd="sng" algn="ctr">
            <a:solidFill>
              <a:srgbClr val="F0A6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ZoneTexte 9"/>
          <p:cNvSpPr txBox="1">
            <a:spLocks noChangeArrowheads="1"/>
          </p:cNvSpPr>
          <p:nvPr/>
        </p:nvSpPr>
        <p:spPr bwMode="auto">
          <a:xfrm>
            <a:off x="1115616" y="3356992"/>
            <a:ext cx="597591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ct val="50000"/>
              </a:spcAft>
              <a:buChar char="•"/>
              <a:tabLst>
                <a:tab pos="625475" algn="l"/>
              </a:tabLst>
              <a:defRPr sz="1400" b="1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–"/>
              <a:tabLst>
                <a:tab pos="625475" algn="l"/>
              </a:tabLst>
              <a:defRPr sz="14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30000"/>
              </a:lnSpc>
              <a:spcAft>
                <a:spcPct val="50000"/>
              </a:spcAft>
              <a:buFont typeface="Helvetica" panose="020B0604020202020204" pitchFamily="34" charset="0"/>
              <a:buChar char="»"/>
              <a:tabLst>
                <a:tab pos="625475" algn="l"/>
              </a:tabLst>
              <a:defRPr sz="1200">
                <a:solidFill>
                  <a:srgbClr val="003464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0" dirty="0">
                <a:latin typeface="Calibri" panose="020F0502020204030204" pitchFamily="34" charset="0"/>
              </a:rPr>
              <a:t>Pour ces compétition, chacun des trous du parcours doit correspondre aux valeurs contenues dans une grille de définition </a:t>
            </a:r>
            <a:r>
              <a:rPr lang="fr-FR" altLang="fr-FR" sz="1800" b="0" i="1" dirty="0">
                <a:latin typeface="Calibri" panose="020F0502020204030204" pitchFamily="34" charset="0"/>
              </a:rPr>
              <a:t>(Cf. cahier des charges </a:t>
            </a:r>
            <a:r>
              <a:rPr lang="fr-FR" altLang="fr-FR" sz="1800" b="0" i="1" dirty="0" err="1">
                <a:latin typeface="Calibri" panose="020F0502020204030204" pitchFamily="34" charset="0"/>
              </a:rPr>
              <a:t>ffgolf</a:t>
            </a:r>
            <a:r>
              <a:rPr lang="fr-FR" altLang="fr-FR" sz="1800" b="0" i="1" dirty="0">
                <a:latin typeface="Calibri" panose="020F0502020204030204" pitchFamily="34" charset="0"/>
              </a:rPr>
              <a:t>)</a:t>
            </a:r>
            <a:r>
              <a:rPr lang="fr-FR" altLang="fr-FR" sz="1800" b="0" dirty="0">
                <a:latin typeface="Calibri" panose="020F0502020204030204" pitchFamily="34" charset="0"/>
              </a:rPr>
              <a:t>. </a:t>
            </a:r>
            <a:br>
              <a:rPr lang="fr-FR" altLang="fr-FR" sz="1800" b="0" dirty="0">
                <a:latin typeface="Calibri" panose="020F0502020204030204" pitchFamily="34" charset="0"/>
              </a:rPr>
            </a:br>
            <a:r>
              <a:rPr lang="fr-FR" altLang="fr-FR" sz="1800" b="0" u="sng" dirty="0">
                <a:latin typeface="Calibri" panose="020F0502020204030204" pitchFamily="34" charset="0"/>
              </a:rPr>
              <a:t>Deux cas de figure peuvent se présenter</a:t>
            </a:r>
            <a:r>
              <a:rPr lang="fr-FR" altLang="fr-FR" sz="1800" b="0" dirty="0">
                <a:latin typeface="Calibri" panose="020F0502020204030204" pitchFamily="34" charset="0"/>
              </a:rPr>
              <a:t> :</a:t>
            </a:r>
          </a:p>
          <a:p>
            <a:pPr marL="271463" indent="-2714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1800" b="0" dirty="0">
                <a:latin typeface="Calibri" panose="020F0502020204030204" pitchFamily="34" charset="0"/>
              </a:rPr>
              <a:t>Les trous du parcours repère fixe n°6 violet </a:t>
            </a:r>
            <a:r>
              <a:rPr lang="fr-FR" altLang="fr-FR" sz="1800" dirty="0">
                <a:latin typeface="Calibri" panose="020F0502020204030204" pitchFamily="34" charset="0"/>
              </a:rPr>
              <a:t>correspondent</a:t>
            </a:r>
            <a:r>
              <a:rPr lang="fr-FR" altLang="fr-FR" sz="1800" b="0" dirty="0">
                <a:latin typeface="Calibri" panose="020F0502020204030204" pitchFamily="34" charset="0"/>
              </a:rPr>
              <a:t> à la grille : Ok</a:t>
            </a:r>
          </a:p>
          <a:p>
            <a:pPr marL="271463" indent="-2714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1800" b="0" dirty="0">
                <a:latin typeface="Calibri" panose="020F0502020204030204" pitchFamily="34" charset="0"/>
              </a:rPr>
              <a:t>Les trous du parcours repère fixe n°6 violet </a:t>
            </a:r>
            <a:r>
              <a:rPr lang="fr-FR" altLang="fr-FR" sz="1800" dirty="0">
                <a:solidFill>
                  <a:srgbClr val="C00000"/>
                </a:solidFill>
                <a:latin typeface="Calibri" panose="020F0502020204030204" pitchFamily="34" charset="0"/>
              </a:rPr>
              <a:t>ne</a:t>
            </a:r>
            <a:r>
              <a:rPr lang="fr-FR" altLang="fr-FR" sz="18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800" dirty="0">
                <a:solidFill>
                  <a:srgbClr val="C00000"/>
                </a:solidFill>
                <a:latin typeface="Calibri" panose="020F0502020204030204" pitchFamily="34" charset="0"/>
              </a:rPr>
              <a:t>correspondent pas à la grille </a:t>
            </a:r>
            <a:r>
              <a:rPr lang="fr-FR" altLang="fr-FR" sz="1800" b="0" dirty="0">
                <a:latin typeface="Calibri" panose="020F0502020204030204" pitchFamily="34" charset="0"/>
              </a:rPr>
              <a:t>: dans ce cas le golf doit modifier l’emplacement des repères concernés pour qu’ils s’adaptent à la grille de définition.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092" y="2852936"/>
            <a:ext cx="8195984" cy="400110"/>
          </a:xfrm>
          <a:prstGeom prst="rect">
            <a:avLst/>
          </a:prstGeom>
          <a:solidFill>
            <a:srgbClr val="F2CAEC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 b="1" dirty="0">
                <a:solidFill>
                  <a:srgbClr val="003464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Utilisation du repère fixe n° 6 Violet pour les compétitions U12 Filles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7164288" y="3573016"/>
          <a:ext cx="1859280" cy="2620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389">
                  <a:extLst>
                    <a:ext uri="{9D8B030D-6E8A-4147-A177-3AD203B41FA5}">
                      <a16:colId xmlns:a16="http://schemas.microsoft.com/office/drawing/2014/main" val="2675207134"/>
                    </a:ext>
                  </a:extLst>
                </a:gridCol>
                <a:gridCol w="929891">
                  <a:extLst>
                    <a:ext uri="{9D8B030D-6E8A-4147-A177-3AD203B41FA5}">
                      <a16:colId xmlns:a16="http://schemas.microsoft.com/office/drawing/2014/main" val="2380899496"/>
                    </a:ext>
                  </a:extLst>
                </a:gridCol>
              </a:tblGrid>
              <a:tr h="40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Nombre de trous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Longueur du trou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710788"/>
                  </a:ext>
                </a:extLst>
              </a:tr>
              <a:tr h="20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80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6853315"/>
                  </a:ext>
                </a:extLst>
              </a:tr>
              <a:tr h="20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8191466"/>
                  </a:ext>
                </a:extLst>
              </a:tr>
              <a:tr h="20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8137748"/>
                  </a:ext>
                </a:extLst>
              </a:tr>
              <a:tr h="20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9578551"/>
                  </a:ext>
                </a:extLst>
              </a:tr>
              <a:tr h="20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162348"/>
                  </a:ext>
                </a:extLst>
              </a:tr>
              <a:tr h="20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265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4238202"/>
                  </a:ext>
                </a:extLst>
              </a:tr>
              <a:tr h="20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280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2946546"/>
                  </a:ext>
                </a:extLst>
              </a:tr>
              <a:tr h="20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4602676"/>
                  </a:ext>
                </a:extLst>
              </a:tr>
              <a:tr h="20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380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1288216"/>
                  </a:ext>
                </a:extLst>
              </a:tr>
              <a:tr h="201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857958"/>
                  </a:ext>
                </a:extLst>
              </a:tr>
              <a:tr h="20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4 275 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8939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51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7560839" cy="1362075"/>
          </a:xfrm>
        </p:spPr>
        <p:txBody>
          <a:bodyPr/>
          <a:lstStyle/>
          <a:p>
            <a:r>
              <a:rPr lang="fr-FR" dirty="0"/>
              <a:t>QUESTIONS DIVERSES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0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597" y="116632"/>
            <a:ext cx="7878351" cy="1080120"/>
          </a:xfrm>
        </p:spPr>
        <p:txBody>
          <a:bodyPr>
            <a:normAutofit fontScale="90000"/>
          </a:bodyPr>
          <a:lstStyle/>
          <a:p>
            <a:r>
              <a:rPr lang="fr-FR" dirty="0"/>
              <a:t>Quelques actions de l’ETR en 2016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2336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FFGOLF - Ligue de golf des Pays de la Loire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23362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67" y="4417486"/>
            <a:ext cx="3470363" cy="19520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3" y="1640645"/>
            <a:ext cx="3347864" cy="18831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54" y="2040361"/>
            <a:ext cx="2695667" cy="20217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47597" y="1078067"/>
            <a:ext cx="324036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Stages de ligue jeunes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33113" y="1078241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Regroupements élite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(3 joueurs maximum parmi nos meilleurs espoirs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63688" y="3658424"/>
            <a:ext cx="389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Handigolf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stages et le développement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55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 Equipe Technique Régionale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7584" y="1412776"/>
            <a:ext cx="8640960" cy="460851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Alain VALLET                         Président de Ligue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MORVILLERS Bertrand          </a:t>
            </a:r>
            <a:r>
              <a:rPr lang="fr-FR" i="1" dirty="0">
                <a:solidFill>
                  <a:srgbClr val="002060"/>
                </a:solidFill>
              </a:rPr>
              <a:t>CTF et coordinateur ETR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MORA Franck                       </a:t>
            </a:r>
            <a:r>
              <a:rPr lang="fr-FR" i="1" dirty="0">
                <a:solidFill>
                  <a:srgbClr val="002060"/>
                </a:solidFill>
              </a:rPr>
              <a:t>Entraineur de la Ligue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MATHON Thierry                   </a:t>
            </a:r>
            <a:r>
              <a:rPr lang="fr-FR" i="1" dirty="0">
                <a:solidFill>
                  <a:srgbClr val="002060"/>
                </a:solidFill>
              </a:rPr>
              <a:t>Entraineur </a:t>
            </a:r>
            <a:r>
              <a:rPr lang="fr-FR" i="1" dirty="0" err="1">
                <a:solidFill>
                  <a:srgbClr val="002060"/>
                </a:solidFill>
              </a:rPr>
              <a:t>handigolf</a:t>
            </a:r>
            <a:endParaRPr lang="fr-FR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MARTIN Bernard                    </a:t>
            </a:r>
            <a:r>
              <a:rPr lang="fr-FR" i="1" dirty="0">
                <a:solidFill>
                  <a:srgbClr val="002060"/>
                </a:solidFill>
              </a:rPr>
              <a:t>Responsable jeunes de ligue</a:t>
            </a:r>
          </a:p>
          <a:p>
            <a:endParaRPr lang="fr-FR" i="1" dirty="0">
              <a:solidFill>
                <a:srgbClr val="002060"/>
              </a:solidFill>
            </a:endParaRPr>
          </a:p>
          <a:p>
            <a:r>
              <a:rPr lang="fr-FR" i="1" dirty="0">
                <a:solidFill>
                  <a:srgbClr val="002060"/>
                </a:solidFill>
              </a:rPr>
              <a:t>Autres : à déterminer            </a:t>
            </a:r>
            <a:r>
              <a:rPr lang="fr-FR" i="1" dirty="0" err="1">
                <a:solidFill>
                  <a:srgbClr val="002060"/>
                </a:solidFill>
              </a:rPr>
              <a:t>cf</a:t>
            </a:r>
            <a:r>
              <a:rPr lang="fr-FR" i="1" dirty="0">
                <a:solidFill>
                  <a:srgbClr val="002060"/>
                </a:solidFill>
              </a:rPr>
              <a:t> : Instructions ministérielles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1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0372" cy="1080120"/>
          </a:xfrm>
        </p:spPr>
        <p:txBody>
          <a:bodyPr>
            <a:normAutofit fontScale="90000"/>
          </a:bodyPr>
          <a:lstStyle/>
          <a:p>
            <a:r>
              <a:rPr lang="fr-FR" dirty="0"/>
              <a:t>Evolution des licenciés jeunes 2016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  <p:graphicFrame>
        <p:nvGraphicFramePr>
          <p:cNvPr id="5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3926582"/>
              </p:ext>
            </p:extLst>
          </p:nvPr>
        </p:nvGraphicFramePr>
        <p:xfrm>
          <a:off x="1187450" y="2276872"/>
          <a:ext cx="7777163" cy="345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979712" y="1360597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Jeunes – 13 ans : </a:t>
            </a:r>
            <a:r>
              <a:rPr lang="fr-FR" sz="3200" b="1" dirty="0">
                <a:solidFill>
                  <a:srgbClr val="FF0000"/>
                </a:solidFill>
              </a:rPr>
              <a:t>+ 5,13 %</a:t>
            </a:r>
          </a:p>
        </p:txBody>
      </p:sp>
    </p:spTree>
    <p:extLst>
      <p:ext uri="{BB962C8B-B14F-4D97-AF65-F5344CB8AC3E}">
        <p14:creationId xmlns:p14="http://schemas.microsoft.com/office/powerpoint/2010/main" val="291478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Remboursement licence U12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11760" y="1556792"/>
            <a:ext cx="6272336" cy="41764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74066"/>
            <a:ext cx="3206774" cy="45419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20072" y="1374066"/>
            <a:ext cx="3464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2016</a:t>
            </a:r>
          </a:p>
          <a:p>
            <a:pPr algn="ctr"/>
            <a:endParaRPr lang="fr-FR" b="1" dirty="0">
              <a:latin typeface="Century Gothic" panose="020B0502020202020204" pitchFamily="34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91 licences remboursées</a:t>
            </a:r>
          </a:p>
          <a:p>
            <a:r>
              <a:rPr lang="fr-FR" b="1" dirty="0">
                <a:latin typeface="Century Gothic" panose="020B0502020202020204" pitchFamily="34" charset="0"/>
              </a:rPr>
              <a:t>           </a:t>
            </a:r>
          </a:p>
          <a:p>
            <a:endParaRPr lang="fr-FR" b="1" dirty="0">
              <a:latin typeface="Century Gothic" panose="020B0502020202020204" pitchFamily="34" charset="0"/>
            </a:endParaRPr>
          </a:p>
          <a:p>
            <a:endParaRPr lang="fr-FR" b="1" dirty="0">
              <a:latin typeface="Century Gothic" panose="020B0502020202020204" pitchFamily="34" charset="0"/>
            </a:endParaRPr>
          </a:p>
          <a:p>
            <a:endParaRPr lang="fr-FR" b="1" dirty="0">
              <a:latin typeface="Century Gothic" panose="020B0502020202020204" pitchFamily="34" charset="0"/>
            </a:endParaRPr>
          </a:p>
          <a:p>
            <a:endParaRPr lang="fr-FR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2017</a:t>
            </a:r>
          </a:p>
          <a:p>
            <a:pPr algn="ctr"/>
            <a:endParaRPr lang="fr-FR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action reconduite</a:t>
            </a:r>
          </a:p>
        </p:txBody>
      </p:sp>
    </p:spTree>
    <p:extLst>
      <p:ext uri="{BB962C8B-B14F-4D97-AF65-F5344CB8AC3E}">
        <p14:creationId xmlns:p14="http://schemas.microsoft.com/office/powerpoint/2010/main" val="190161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Evolution du nombre de licenciés en </a:t>
            </a:r>
            <a:r>
              <a:rPr lang="fr-FR" dirty="0" err="1"/>
              <a:t>Pdl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83768" y="1528251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+ 0,36 %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704" y="2100915"/>
            <a:ext cx="7989296" cy="39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Evolution licenciés par département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3" y="1472014"/>
            <a:ext cx="8751330" cy="454927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023362"/>
                </a:solidFill>
                <a:latin typeface="Century Gothic" pitchFamily="34" charset="0"/>
              </a:rPr>
              <a:t>FFGOLF - Ligue de golf des Pays de la Loire</a:t>
            </a:r>
            <a:endParaRPr lang="fr-FR" dirty="0">
              <a:solidFill>
                <a:srgbClr val="02336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703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7138</TotalTime>
  <Words>1466</Words>
  <Application>Microsoft Office PowerPoint</Application>
  <PresentationFormat>Affichage à l'écran (4:3)</PresentationFormat>
  <Paragraphs>374</Paragraphs>
  <Slides>33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7" baseType="lpstr">
      <vt:lpstr>ＭＳ Ｐゴシック</vt:lpstr>
      <vt:lpstr>ＭＳ Ｐゴシック</vt:lpstr>
      <vt:lpstr>Arial</vt:lpstr>
      <vt:lpstr>Arial Black</vt:lpstr>
      <vt:lpstr>Calibri</vt:lpstr>
      <vt:lpstr>Century Gothic</vt:lpstr>
      <vt:lpstr>Courier New</vt:lpstr>
      <vt:lpstr>Kozuka Gothic Pro L</vt:lpstr>
      <vt:lpstr>Times New Roman</vt:lpstr>
      <vt:lpstr>Verdana</vt:lpstr>
      <vt:lpstr>Webdings</vt:lpstr>
      <vt:lpstr>Wingdings</vt:lpstr>
      <vt:lpstr>Thème Office</vt:lpstr>
      <vt:lpstr>Conception personnalisée</vt:lpstr>
      <vt:lpstr>REUNION ETR  GOLF DE L’ILE D’OR 7 FEVRIER 2017</vt:lpstr>
      <vt:lpstr>Ordre du jour</vt:lpstr>
      <vt:lpstr>Rôle de l’ETR</vt:lpstr>
      <vt:lpstr>Quelques actions de l’ETR en 2016</vt:lpstr>
      <vt:lpstr>L’ Equipe Technique Régionale</vt:lpstr>
      <vt:lpstr>Evolution des licenciés jeunes 2016</vt:lpstr>
      <vt:lpstr>Remboursement licence U12</vt:lpstr>
      <vt:lpstr>Evolution du nombre de licenciés en Pdl</vt:lpstr>
      <vt:lpstr>Evolution licenciés par département</vt:lpstr>
      <vt:lpstr>Licences en PdL</vt:lpstr>
      <vt:lpstr>Bilan Jeunes 2016</vt:lpstr>
      <vt:lpstr>Interligues U12</vt:lpstr>
      <vt:lpstr>Championnat de France des jeunes</vt:lpstr>
      <vt:lpstr>Principaux résultats individuels</vt:lpstr>
      <vt:lpstr>Les jeunes en pôle</vt:lpstr>
      <vt:lpstr>Mérite des écoles de golf 2016</vt:lpstr>
      <vt:lpstr>Labels écoles de golf  ffgolf     </vt:lpstr>
      <vt:lpstr> Labels écoles de golf ffgolf       </vt:lpstr>
      <vt:lpstr>Présentation PowerPoint</vt:lpstr>
      <vt:lpstr>    Ecoles de golf et baby golf       </vt:lpstr>
      <vt:lpstr>Subventions </vt:lpstr>
      <vt:lpstr>              Perspectives 2017</vt:lpstr>
      <vt:lpstr>index et moyennes de score nationaux par catégorie</vt:lpstr>
      <vt:lpstr>Caractéristiques des meilleurs joueurs (ses)</vt:lpstr>
      <vt:lpstr>La préparation physique chez les jeunes</vt:lpstr>
      <vt:lpstr>Apprentissage au fil des âges</vt:lpstr>
      <vt:lpstr>Des axes possibles de travail avec nos jeunes</vt:lpstr>
      <vt:lpstr>Actualités fédérales jeunes 2017</vt:lpstr>
      <vt:lpstr>ASBC 2017</vt:lpstr>
      <vt:lpstr>Présentation PowerPoint</vt:lpstr>
      <vt:lpstr>Présentation PowerPoint</vt:lpstr>
      <vt:lpstr>Présentation PowerPoint</vt:lpstr>
      <vt:lpstr>QUESTIONS DIVERSES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Gwladys NSINGA</dc:creator>
  <cp:lastModifiedBy>CTR</cp:lastModifiedBy>
  <cp:revision>86</cp:revision>
  <dcterms:created xsi:type="dcterms:W3CDTF">2016-11-09T21:00:40Z</dcterms:created>
  <dcterms:modified xsi:type="dcterms:W3CDTF">2017-02-06T22:15:49Z</dcterms:modified>
</cp:coreProperties>
</file>